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58" r:id="rId2"/>
    <p:sldId id="281" r:id="rId3"/>
    <p:sldId id="260" r:id="rId4"/>
    <p:sldId id="262" r:id="rId5"/>
    <p:sldId id="279" r:id="rId6"/>
    <p:sldId id="263" r:id="rId7"/>
    <p:sldId id="280" r:id="rId8"/>
    <p:sldId id="285" r:id="rId9"/>
    <p:sldId id="286" r:id="rId10"/>
    <p:sldId id="265" r:id="rId11"/>
    <p:sldId id="270" r:id="rId12"/>
    <p:sldId id="266" r:id="rId13"/>
    <p:sldId id="268" r:id="rId14"/>
    <p:sldId id="269" r:id="rId15"/>
    <p:sldId id="283" r:id="rId16"/>
    <p:sldId id="284" r:id="rId17"/>
    <p:sldId id="287" r:id="rId18"/>
    <p:sldId id="288" r:id="rId19"/>
    <p:sldId id="289" r:id="rId20"/>
    <p:sldId id="290" r:id="rId21"/>
    <p:sldId id="291" r:id="rId22"/>
    <p:sldId id="302" r:id="rId23"/>
    <p:sldId id="303" r:id="rId24"/>
    <p:sldId id="301" r:id="rId25"/>
    <p:sldId id="292" r:id="rId26"/>
    <p:sldId id="293" r:id="rId27"/>
    <p:sldId id="294" r:id="rId28"/>
    <p:sldId id="295" r:id="rId29"/>
    <p:sldId id="296" r:id="rId30"/>
    <p:sldId id="297" r:id="rId31"/>
    <p:sldId id="298" r:id="rId32"/>
    <p:sldId id="299" r:id="rId33"/>
    <p:sldId id="275" r:id="rId34"/>
    <p:sldId id="28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199655-05E8-4463-9482-2D23FD405AF3}" type="datetimeFigureOut">
              <a:rPr lang="en-IN" smtClean="0"/>
              <a:t>11-11-2025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9CC48-2212-46F0-B96C-6F8104E82434}" type="slidenum">
              <a:rPr lang="en-IN" smtClean="0"/>
              <a:t>‹#›</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1868"/>
          </a:xfrm>
          <a:prstGeom prst="rect">
            <a:avLst/>
          </a:prstGeom>
        </p:spPr>
      </p:pic>
    </p:spTree>
    <p:extLst>
      <p:ext uri="{BB962C8B-B14F-4D97-AF65-F5344CB8AC3E}">
        <p14:creationId xmlns:p14="http://schemas.microsoft.com/office/powerpoint/2010/main" val="1271458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E0E28-087F-4BBF-B8BC-055CB0BBD464}" type="datetimeFigureOut">
              <a:rPr lang="en-IN" smtClean="0"/>
              <a:t>11-11-2025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E3DF0-35B4-40E5-AC91-1A2000F81275}" type="slidenum">
              <a:rPr lang="en-IN" smtClean="0"/>
              <a:t>‹#›</a:t>
            </a:fld>
            <a:endParaRPr lang="en-IN"/>
          </a:p>
        </p:txBody>
      </p:sp>
    </p:spTree>
    <p:extLst>
      <p:ext uri="{BB962C8B-B14F-4D97-AF65-F5344CB8AC3E}">
        <p14:creationId xmlns:p14="http://schemas.microsoft.com/office/powerpoint/2010/main" val="26055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t>1</a:t>
            </a:fld>
            <a:endParaRPr lang="en-IN"/>
          </a:p>
        </p:txBody>
      </p:sp>
    </p:spTree>
    <p:extLst>
      <p:ext uri="{BB962C8B-B14F-4D97-AF65-F5344CB8AC3E}">
        <p14:creationId xmlns:p14="http://schemas.microsoft.com/office/powerpoint/2010/main" val="1697383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t>2</a:t>
            </a:fld>
            <a:endParaRPr lang="en-IN"/>
          </a:p>
        </p:txBody>
      </p:sp>
    </p:spTree>
    <p:extLst>
      <p:ext uri="{BB962C8B-B14F-4D97-AF65-F5344CB8AC3E}">
        <p14:creationId xmlns:p14="http://schemas.microsoft.com/office/powerpoint/2010/main" val="1257921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5E58F0A-825B-43EC-9CD7-118F126DA1B6}" type="datetime1">
              <a:rPr lang="en-IN" smtClean="0"/>
              <a:t>11-11-2025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23165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9F6D04C-3771-42DE-9B65-7B6404FB4859}" type="datetime1">
              <a:rPr lang="en-IN" smtClean="0"/>
              <a:t>11-11-2025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39435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B51216-7DD8-4439-BE7B-781B8BCB2E48}" type="datetime1">
              <a:rPr lang="en-IN" smtClean="0"/>
              <a:t>11-11-2025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18392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24C803B-62AD-4010-AEFB-D9AF802A6496}" type="datetime1">
              <a:rPr lang="en-IN" smtClean="0"/>
              <a:t>11-11-2025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2064" cy="4382112"/>
          </a:xfrm>
          <a:prstGeom prst="rect">
            <a:avLst/>
          </a:prstGeom>
        </p:spPr>
      </p:pic>
    </p:spTree>
    <p:extLst>
      <p:ext uri="{BB962C8B-B14F-4D97-AF65-F5344CB8AC3E}">
        <p14:creationId xmlns:p14="http://schemas.microsoft.com/office/powerpoint/2010/main" val="226237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EF212-5EE0-4AA8-AA52-1AD4716B5520}" type="datetime1">
              <a:rPr lang="en-IN" smtClean="0"/>
              <a:t>11-11-2025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1327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D477AD5-9516-4803-9B8F-64EFE6B04E97}" type="datetime1">
              <a:rPr lang="en-IN" smtClean="0"/>
              <a:t>11-11-2025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40275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FEC19F5-3ACF-4602-91F2-584ADA347226}" type="datetime1">
              <a:rPr lang="en-IN" smtClean="0"/>
              <a:t>11-11-2025</a:t>
            </a:fld>
            <a:endParaRPr lang="en-IN"/>
          </a:p>
        </p:txBody>
      </p:sp>
      <p:sp>
        <p:nvSpPr>
          <p:cNvPr id="8" name="Footer Placeholder 7"/>
          <p:cNvSpPr>
            <a:spLocks noGrp="1"/>
          </p:cNvSpPr>
          <p:nvPr>
            <p:ph type="ftr" sz="quarter" idx="11"/>
          </p:nvPr>
        </p:nvSpPr>
        <p:spPr/>
        <p:txBody>
          <a:bodyPr/>
          <a:lstStyle/>
          <a:p>
            <a:r>
              <a:rPr lang="en-US"/>
              <a:t>Review No.         Batch No.           Department of CSE</a:t>
            </a:r>
            <a:endParaRPr lang="en-IN"/>
          </a:p>
        </p:txBody>
      </p:sp>
      <p:sp>
        <p:nvSpPr>
          <p:cNvPr id="9" name="Slide Number Placeholder 8"/>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8592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F932DEC-E61F-415A-BB11-622ACF22FA82}" type="datetime1">
              <a:rPr lang="en-IN" smtClean="0"/>
              <a:t>11-11-2025</a:t>
            </a:fld>
            <a:endParaRPr lang="en-IN"/>
          </a:p>
        </p:txBody>
      </p:sp>
      <p:sp>
        <p:nvSpPr>
          <p:cNvPr id="4" name="Footer Placeholder 3"/>
          <p:cNvSpPr>
            <a:spLocks noGrp="1"/>
          </p:cNvSpPr>
          <p:nvPr>
            <p:ph type="ftr" sz="quarter" idx="11"/>
          </p:nvPr>
        </p:nvSpPr>
        <p:spPr/>
        <p:txBody>
          <a:bodyPr/>
          <a:lstStyle/>
          <a:p>
            <a:r>
              <a:rPr lang="en-US"/>
              <a:t>Review No.         Batch No.           Department of CSE</a:t>
            </a:r>
            <a:endParaRPr lang="en-IN"/>
          </a:p>
        </p:txBody>
      </p:sp>
      <p:sp>
        <p:nvSpPr>
          <p:cNvPr id="5" name="Slide Number Placeholder 4"/>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8264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96EEC6-0141-45B7-8835-252B848F88BA}" type="datetime1">
              <a:rPr lang="en-IN" smtClean="0"/>
              <a:t>11-11-2025</a:t>
            </a:fld>
            <a:endParaRPr lang="en-IN"/>
          </a:p>
        </p:txBody>
      </p:sp>
      <p:sp>
        <p:nvSpPr>
          <p:cNvPr id="3" name="Footer Placeholder 2"/>
          <p:cNvSpPr>
            <a:spLocks noGrp="1"/>
          </p:cNvSpPr>
          <p:nvPr>
            <p:ph type="ftr" sz="quarter" idx="11"/>
          </p:nvPr>
        </p:nvSpPr>
        <p:spPr/>
        <p:txBody>
          <a:bodyPr/>
          <a:lstStyle/>
          <a:p>
            <a:r>
              <a:rPr lang="en-US"/>
              <a:t>Review No.         Batch No.           Department of CSE</a:t>
            </a:r>
            <a:endParaRPr lang="en-IN"/>
          </a:p>
        </p:txBody>
      </p:sp>
      <p:sp>
        <p:nvSpPr>
          <p:cNvPr id="4" name="Slide Number Placeholder 3"/>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5962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53116E-6FF0-4C6D-8DFD-00263320DEBD}" type="datetime1">
              <a:rPr lang="en-IN" smtClean="0"/>
              <a:t>11-11-2025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68132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B6E4B8-84AF-4AF2-B62C-BFAB3810F0B1}" type="datetime1">
              <a:rPr lang="en-IN" smtClean="0"/>
              <a:t>11-11-2025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602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97CF1-9FF6-48D4-89E7-B1B5528DDDD6}" type="datetime1">
              <a:rPr lang="en-IN" smtClean="0"/>
              <a:t>11-11-2025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Review No.         Batch No.           Department of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BD69-296B-4D7C-AF62-9B588FC78772}" type="slidenum">
              <a:rPr lang="en-IN" smtClean="0"/>
              <a:t>‹#›</a:t>
            </a:fld>
            <a:endParaRPr lang="en-IN"/>
          </a:p>
        </p:txBody>
      </p:sp>
    </p:spTree>
    <p:extLst>
      <p:ext uri="{BB962C8B-B14F-4D97-AF65-F5344CB8AC3E}">
        <p14:creationId xmlns:p14="http://schemas.microsoft.com/office/powerpoint/2010/main" val="4106517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1754154" y="705471"/>
            <a:ext cx="8915400" cy="375925"/>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a:noAutofit/>
          </a:bodyPr>
          <a:lstStyle/>
          <a:p>
            <a:pPr lvl="0" algn="ctr">
              <a:spcBef>
                <a:spcPct val="20000"/>
              </a:spcBef>
              <a:defRPr/>
            </a:pPr>
            <a:endParaRPr lang="en-US" sz="240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pic>
        <p:nvPicPr>
          <p:cNvPr id="9" name="Picture 8"/>
          <p:cNvPicPr>
            <a:picLocks noChangeAspect="1"/>
          </p:cNvPicPr>
          <p:nvPr/>
        </p:nvPicPr>
        <p:blipFill>
          <a:blip r:embed="rId3"/>
          <a:stretch>
            <a:fillRect/>
          </a:stretch>
        </p:blipFill>
        <p:spPr>
          <a:xfrm>
            <a:off x="0" y="63780"/>
            <a:ext cx="3762900" cy="579027"/>
          </a:xfrm>
          <a:prstGeom prst="rect">
            <a:avLst/>
          </a:prstGeom>
        </p:spPr>
      </p:pic>
      <p:sp>
        <p:nvSpPr>
          <p:cNvPr id="20" name="Date Placeholder 4">
            <a:extLst>
              <a:ext uri="{FF2B5EF4-FFF2-40B4-BE49-F238E27FC236}">
                <a16:creationId xmlns:a16="http://schemas.microsoft.com/office/drawing/2014/main" id="{BD5C2420-26C9-65B4-41BA-D5CA69721C05}"/>
              </a:ext>
            </a:extLst>
          </p:cNvPr>
          <p:cNvSpPr>
            <a:spLocks noGrp="1"/>
          </p:cNvSpPr>
          <p:nvPr>
            <p:ph type="dt" sz="half" idx="10"/>
          </p:nvPr>
        </p:nvSpPr>
        <p:spPr>
          <a:xfrm>
            <a:off x="838200" y="6356350"/>
            <a:ext cx="2743200" cy="365125"/>
          </a:xfrm>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21"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a:xfrm>
            <a:off x="4038600" y="6356350"/>
            <a:ext cx="4114800" cy="365125"/>
          </a:xfrm>
        </p:spPr>
        <p:txBody>
          <a:bodyPr/>
          <a:lstStyle/>
          <a:p>
            <a:r>
              <a:rPr lang="en-US" dirty="0">
                <a:latin typeface="Times New Roman" panose="02020603050405020304" pitchFamily="18" charset="0"/>
                <a:cs typeface="Times New Roman" panose="02020603050405020304" pitchFamily="18" charset="0"/>
              </a:rPr>
              <a:t>Review No.01  Batch No. DB8           Department of CSE</a:t>
            </a:r>
          </a:p>
        </p:txBody>
      </p:sp>
      <p:sp>
        <p:nvSpPr>
          <p:cNvPr id="23"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a:xfrm>
            <a:off x="8610600" y="6356350"/>
            <a:ext cx="2743200" cy="365125"/>
          </a:xfrm>
        </p:spPr>
        <p:txBody>
          <a:bodyPr/>
          <a:lstStyle/>
          <a:p>
            <a:r>
              <a:rPr lang="en-US">
                <a:latin typeface="Times New Roman" panose="02020603050405020304" pitchFamily="18" charset="0"/>
                <a:cs typeface="Times New Roman" panose="02020603050405020304" pitchFamily="18" charset="0"/>
              </a:rPr>
              <a:t>1</a:t>
            </a:r>
          </a:p>
        </p:txBody>
      </p:sp>
      <p:sp>
        <p:nvSpPr>
          <p:cNvPr id="8" name="TextBox 7">
            <a:extLst>
              <a:ext uri="{FF2B5EF4-FFF2-40B4-BE49-F238E27FC236}">
                <a16:creationId xmlns:a16="http://schemas.microsoft.com/office/drawing/2014/main" id="{21386671-3454-BE99-53EC-9567DE520EB3}"/>
              </a:ext>
            </a:extLst>
          </p:cNvPr>
          <p:cNvSpPr txBox="1"/>
          <p:nvPr/>
        </p:nvSpPr>
        <p:spPr>
          <a:xfrm>
            <a:off x="4259484" y="2720299"/>
            <a:ext cx="3763244" cy="830997"/>
          </a:xfrm>
          <a:prstGeom prst="rect">
            <a:avLst/>
          </a:prstGeom>
          <a:noFill/>
        </p:spPr>
        <p:txBody>
          <a:bodyPr wrap="square" rtlCol="0">
            <a:spAutoFit/>
          </a:bodyPr>
          <a:lstStyle/>
          <a:p>
            <a:r>
              <a:rPr lang="en-US" sz="4800" dirty="0">
                <a:solidFill>
                  <a:srgbClr val="FF0000"/>
                </a:solidFill>
                <a:latin typeface="Times New Roman" panose="02020603050405020304" pitchFamily="18" charset="0"/>
                <a:cs typeface="Times New Roman" panose="02020603050405020304" pitchFamily="18" charset="0"/>
              </a:rPr>
              <a:t>WELCOME</a:t>
            </a:r>
            <a:endParaRPr lang="en-IN" sz="4800" dirty="0">
              <a:solidFill>
                <a:srgbClr val="FF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C8714BF-33E6-1BC2-8E97-32085FCFA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819" y="678634"/>
            <a:ext cx="9754961" cy="5744377"/>
          </a:xfrm>
          <a:prstGeom prst="rect">
            <a:avLst/>
          </a:prstGeom>
        </p:spPr>
      </p:pic>
      <p:sp>
        <p:nvSpPr>
          <p:cNvPr id="13" name="TextBox 12">
            <a:extLst>
              <a:ext uri="{FF2B5EF4-FFF2-40B4-BE49-F238E27FC236}">
                <a16:creationId xmlns:a16="http://schemas.microsoft.com/office/drawing/2014/main" id="{FC095C60-07DD-E690-7372-60F026DDBB65}"/>
              </a:ext>
            </a:extLst>
          </p:cNvPr>
          <p:cNvSpPr txBox="1"/>
          <p:nvPr/>
        </p:nvSpPr>
        <p:spPr>
          <a:xfrm>
            <a:off x="4810665" y="705471"/>
            <a:ext cx="3212063" cy="584775"/>
          </a:xfrm>
          <a:prstGeom prst="rect">
            <a:avLst/>
          </a:prstGeom>
          <a:noFill/>
        </p:spPr>
        <p:txBody>
          <a:bodyPr wrap="square">
            <a:spAutoFit/>
          </a:bodyPr>
          <a:lstStyle/>
          <a:p>
            <a:r>
              <a:rPr lang="en-US" sz="3200" dirty="0">
                <a:solidFill>
                  <a:srgbClr val="FF0000"/>
                </a:solidFill>
                <a:latin typeface="Times New Roman" panose="02020603050405020304" pitchFamily="18" charset="0"/>
                <a:cs typeface="Times New Roman" panose="02020603050405020304" pitchFamily="18" charset="0"/>
              </a:rPr>
              <a:t>WELCOME</a:t>
            </a:r>
            <a:endParaRPr lang="en-IN"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9691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838200" y="391215"/>
            <a:ext cx="10173182" cy="1128009"/>
          </a:xfrm>
        </p:spPr>
        <p:txBody>
          <a:bodyPr>
            <a:normAutofit/>
          </a:bodyPr>
          <a:lstStyle/>
          <a:p>
            <a:pPr algn="ctr"/>
            <a:r>
              <a:rPr lang="en-US" b="1" dirty="0">
                <a:latin typeface="Times New Roman" panose="02020603050405020304" pitchFamily="18" charset="0"/>
                <a:cs typeface="Times New Roman" panose="02020603050405020304" pitchFamily="18" charset="0"/>
              </a:rPr>
              <a:t>RESEARCH GAPS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B6080EC0-E0DE-F114-1AF1-783EBF05C7FD}"/>
              </a:ext>
            </a:extLst>
          </p:cNvPr>
          <p:cNvSpPr>
            <a:spLocks noGrp="1" noChangeArrowheads="1"/>
          </p:cNvSpPr>
          <p:nvPr>
            <p:ph idx="1"/>
          </p:nvPr>
        </p:nvSpPr>
        <p:spPr bwMode="auto">
          <a:xfrm>
            <a:off x="1053675" y="2200729"/>
            <a:ext cx="10405382"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Existing CNNs often </a:t>
            </a:r>
            <a:r>
              <a:rPr lang="en-US" sz="2400" b="1" dirty="0"/>
              <a:t>lack attention mechanisms</a:t>
            </a:r>
            <a:r>
              <a:rPr lang="en-US" sz="2400" dirty="0"/>
              <a:t> to focus on key image regions.</a:t>
            </a:r>
          </a:p>
          <a:p>
            <a:r>
              <a:rPr lang="en-US" sz="2400" b="1" dirty="0"/>
              <a:t>Heavy models</a:t>
            </a:r>
            <a:r>
              <a:rPr lang="en-US" sz="2400" dirty="0"/>
              <a:t> limit clinical adoption on low-power devices.</a:t>
            </a:r>
          </a:p>
          <a:p>
            <a:r>
              <a:rPr lang="en-US" sz="2400" b="1" dirty="0"/>
              <a:t>Poor interpretability</a:t>
            </a:r>
            <a:r>
              <a:rPr lang="en-US" sz="2400" dirty="0"/>
              <a:t> (“black-box” issue) reduces clinician trust.</a:t>
            </a:r>
          </a:p>
          <a:p>
            <a:r>
              <a:rPr lang="en-US" sz="2400" dirty="0"/>
              <a:t>Need for </a:t>
            </a:r>
            <a:r>
              <a:rPr lang="en-US" sz="2400" b="1" dirty="0"/>
              <a:t>balanced frameworks</a:t>
            </a:r>
            <a:r>
              <a:rPr lang="en-US" sz="2400" dirty="0"/>
              <a:t> that combine accuracy, interpretability, and efficiency.</a:t>
            </a:r>
          </a:p>
        </p:txBody>
      </p:sp>
    </p:spTree>
    <p:extLst>
      <p:ext uri="{BB962C8B-B14F-4D97-AF65-F5344CB8AC3E}">
        <p14:creationId xmlns:p14="http://schemas.microsoft.com/office/powerpoint/2010/main" val="171316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PROBLEM STATEMENT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r>
              <a:rPr lang="en-US" sz="2000" dirty="0"/>
              <a:t>To design a </a:t>
            </a:r>
            <a:r>
              <a:rPr lang="en-US" sz="2000" b="1" dirty="0"/>
              <a:t>lightweight and interpretable deep learning model</a:t>
            </a:r>
            <a:r>
              <a:rPr lang="en-US" sz="2000" dirty="0"/>
              <a:t> capable of </a:t>
            </a:r>
            <a:r>
              <a:rPr lang="en-US" sz="2000" b="1" dirty="0"/>
              <a:t>multi-class lung cancer detection</a:t>
            </a:r>
            <a:r>
              <a:rPr lang="en-US" sz="2000" dirty="0"/>
              <a:t> from CT scans, addressing limitations of computational load and clinical interpretability.</a:t>
            </a:r>
          </a:p>
          <a:p>
            <a:r>
              <a:rPr lang="en-US" sz="2000" b="1" dirty="0"/>
              <a:t>Challenges:</a:t>
            </a:r>
            <a:endParaRPr lang="en-US" sz="2000" dirty="0"/>
          </a:p>
          <a:p>
            <a:r>
              <a:rPr lang="en-US" sz="2000" dirty="0"/>
              <a:t>Differentiating visually similar lung cancer subtypes</a:t>
            </a:r>
          </a:p>
          <a:p>
            <a:r>
              <a:rPr lang="en-US" sz="2000" dirty="0"/>
              <a:t>Limited labeled medical datasets</a:t>
            </a:r>
          </a:p>
          <a:p>
            <a:r>
              <a:rPr lang="en-US" sz="2000" dirty="0"/>
              <a:t>Achieving real-time prediction on edge devices</a:t>
            </a:r>
          </a:p>
          <a:p>
            <a:r>
              <a:rPr lang="en-US" sz="2000" b="1" dirty="0"/>
              <a:t>Goal:</a:t>
            </a:r>
            <a:br>
              <a:rPr lang="en-US" sz="2000" dirty="0"/>
            </a:br>
            <a:r>
              <a:rPr lang="en-US" sz="2000" dirty="0"/>
              <a:t>Enhance accuracy, transparency, and computational efficiency for reliable clinical deployment.</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No.01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11</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9738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7" y="344552"/>
            <a:ext cx="10173182" cy="1128009"/>
          </a:xfrm>
        </p:spPr>
        <p:txBody>
          <a:bodyPr/>
          <a:lstStyle/>
          <a:p>
            <a:pPr algn="ctr"/>
            <a:r>
              <a:rPr lang="en-US" b="1" dirty="0">
                <a:latin typeface="Times New Roman" panose="02020603050405020304" pitchFamily="18" charset="0"/>
                <a:cs typeface="Times New Roman" panose="02020603050405020304" pitchFamily="18" charset="0"/>
              </a:rPr>
              <a:t>OBJECTIVES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27-12-2024</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12</a:t>
            </a:fld>
            <a:endParaRPr lang="en-US">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60AB6B52-D3C6-03A4-EBFC-234E7364F420}"/>
              </a:ext>
            </a:extLst>
          </p:cNvPr>
          <p:cNvSpPr>
            <a:spLocks noGrp="1" noChangeArrowheads="1"/>
          </p:cNvSpPr>
          <p:nvPr>
            <p:ph idx="1"/>
          </p:nvPr>
        </p:nvSpPr>
        <p:spPr bwMode="auto">
          <a:xfrm>
            <a:off x="678173" y="2136338"/>
            <a:ext cx="649395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Develop a deep learning model based on </a:t>
            </a:r>
            <a:r>
              <a:rPr kumimoji="0" lang="en-US" altLang="en-US" sz="1800" b="1" i="0" u="none" strike="noStrike" cap="none" normalizeH="0" baseline="0" dirty="0">
                <a:ln>
                  <a:noFill/>
                </a:ln>
                <a:solidFill>
                  <a:schemeClr val="tx1"/>
                </a:solidFill>
                <a:effectLst/>
                <a:latin typeface="Arial" panose="020B0604020202020204" pitchFamily="34" charset="0"/>
              </a:rPr>
              <a:t>MobileNetV2</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Integrate </a:t>
            </a:r>
            <a:r>
              <a:rPr kumimoji="0" lang="en-US" altLang="en-US" sz="1800" b="1" i="0" u="none" strike="noStrike" cap="none" normalizeH="0" baseline="0" dirty="0">
                <a:ln>
                  <a:noFill/>
                </a:ln>
                <a:solidFill>
                  <a:schemeClr val="tx1"/>
                </a:solidFill>
                <a:effectLst/>
                <a:latin typeface="Arial" panose="020B0604020202020204" pitchFamily="34" charset="0"/>
              </a:rPr>
              <a:t>attention mechanisms</a:t>
            </a:r>
            <a:r>
              <a:rPr kumimoji="0" lang="en-US" altLang="en-US" sz="1800" b="0" i="0" u="none" strike="noStrike" cap="none" normalizeH="0" baseline="0" dirty="0">
                <a:ln>
                  <a:noFill/>
                </a:ln>
                <a:solidFill>
                  <a:schemeClr val="tx1"/>
                </a:solidFill>
                <a:effectLst/>
                <a:latin typeface="Arial" panose="020B0604020202020204" pitchFamily="34" charset="0"/>
              </a:rPr>
              <a:t> to highlight diagnostic regions.</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Achieve </a:t>
            </a:r>
            <a:r>
              <a:rPr kumimoji="0" lang="en-US" altLang="en-US" sz="1800" b="1" i="0" u="none" strike="noStrike" cap="none" normalizeH="0" baseline="0" dirty="0">
                <a:ln>
                  <a:noFill/>
                </a:ln>
                <a:solidFill>
                  <a:schemeClr val="tx1"/>
                </a:solidFill>
                <a:effectLst/>
                <a:latin typeface="Arial" panose="020B0604020202020204" pitchFamily="34" charset="0"/>
              </a:rPr>
              <a:t>high classification accuracy</a:t>
            </a:r>
            <a:r>
              <a:rPr kumimoji="0" lang="en-US" altLang="en-US" sz="1800" b="0" i="0" u="none" strike="noStrike" cap="none" normalizeH="0" baseline="0" dirty="0">
                <a:ln>
                  <a:noFill/>
                </a:ln>
                <a:solidFill>
                  <a:schemeClr val="tx1"/>
                </a:solidFill>
                <a:effectLst/>
                <a:latin typeface="Arial" panose="020B0604020202020204" pitchFamily="34" charset="0"/>
              </a:rPr>
              <a:t> with minimal resources.</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Compare with other architectures (EfficientNetV2, </a:t>
            </a:r>
            <a:r>
              <a:rPr kumimoji="0" lang="en-US" altLang="en-US" sz="1800" b="0" i="0" u="none" strike="noStrike" cap="none" normalizeH="0" baseline="0" dirty="0" err="1">
                <a:ln>
                  <a:noFill/>
                </a:ln>
                <a:solidFill>
                  <a:schemeClr val="tx1"/>
                </a:solidFill>
                <a:effectLst/>
                <a:latin typeface="Arial" panose="020B0604020202020204" pitchFamily="34" charset="0"/>
              </a:rPr>
              <a:t>DenseNet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ResNet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Provide </a:t>
            </a:r>
            <a:r>
              <a:rPr kumimoji="0" lang="en-US" altLang="en-US" sz="1800" b="1" i="0" u="none" strike="noStrike" cap="none" normalizeH="0" baseline="0" dirty="0">
                <a:ln>
                  <a:noFill/>
                </a:ln>
                <a:solidFill>
                  <a:schemeClr val="tx1"/>
                </a:solidFill>
                <a:effectLst/>
                <a:latin typeface="Arial" panose="020B0604020202020204" pitchFamily="34" charset="0"/>
              </a:rPr>
              <a:t>explainable predictions</a:t>
            </a:r>
            <a:r>
              <a:rPr kumimoji="0" lang="en-US" altLang="en-US" sz="1800" b="0" i="0" u="none" strike="noStrike" cap="none" normalizeH="0" baseline="0" dirty="0">
                <a:ln>
                  <a:noFill/>
                </a:ln>
                <a:solidFill>
                  <a:schemeClr val="tx1"/>
                </a:solidFill>
                <a:effectLst/>
                <a:latin typeface="Arial" panose="020B0604020202020204" pitchFamily="34" charset="0"/>
              </a:rPr>
              <a:t> using Grad-CAM and LIME.</a:t>
            </a:r>
          </a:p>
        </p:txBody>
      </p:sp>
      <p:pic>
        <p:nvPicPr>
          <p:cNvPr id="13" name="Picture 12">
            <a:extLst>
              <a:ext uri="{FF2B5EF4-FFF2-40B4-BE49-F238E27FC236}">
                <a16:creationId xmlns:a16="http://schemas.microsoft.com/office/drawing/2014/main" id="{4FE98ACF-3124-1591-B2ED-28CDF258D8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3388" y="1547206"/>
            <a:ext cx="4181669" cy="4181669"/>
          </a:xfrm>
          <a:prstGeom prst="rect">
            <a:avLst/>
          </a:prstGeom>
        </p:spPr>
      </p:pic>
    </p:spTree>
    <p:extLst>
      <p:ext uri="{BB962C8B-B14F-4D97-AF65-F5344CB8AC3E}">
        <p14:creationId xmlns:p14="http://schemas.microsoft.com/office/powerpoint/2010/main" val="112123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493094"/>
            <a:ext cx="10173182" cy="1128009"/>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BLOCK DIAGRAM OR FLOW DIAGRAM</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27-12-2024</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13</a:t>
            </a:fld>
            <a:endParaRPr lang="en-US">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3BDF4EF0-C7D2-7DC7-EE3D-57B748257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7467" y="1749073"/>
            <a:ext cx="8373570" cy="4351338"/>
          </a:xfrm>
        </p:spPr>
      </p:pic>
    </p:spTree>
    <p:extLst>
      <p:ext uri="{BB962C8B-B14F-4D97-AF65-F5344CB8AC3E}">
        <p14:creationId xmlns:p14="http://schemas.microsoft.com/office/powerpoint/2010/main" val="213702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METHODOLOGY</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14</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11839D7-C322-78C3-230F-3B6D4C28B0D0}"/>
              </a:ext>
            </a:extLst>
          </p:cNvPr>
          <p:cNvSpPr>
            <a:spLocks noGrp="1" noChangeArrowheads="1"/>
          </p:cNvSpPr>
          <p:nvPr>
            <p:ph idx="1"/>
          </p:nvPr>
        </p:nvSpPr>
        <p:spPr bwMode="auto">
          <a:xfrm>
            <a:off x="821320" y="1377717"/>
            <a:ext cx="10891777" cy="22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Pre-Processing:</a:t>
            </a:r>
            <a:endParaRPr lang="en-US" sz="2400" dirty="0"/>
          </a:p>
          <a:p>
            <a:r>
              <a:rPr lang="en-US" sz="2400" dirty="0"/>
              <a:t>Resize all CT images to </a:t>
            </a:r>
            <a:r>
              <a:rPr lang="en-US" sz="2400" b="1" dirty="0"/>
              <a:t>224×224×3</a:t>
            </a:r>
            <a:r>
              <a:rPr lang="en-US" sz="2400" dirty="0"/>
              <a:t>.</a:t>
            </a:r>
          </a:p>
          <a:p>
            <a:r>
              <a:rPr lang="en-US" sz="2400" dirty="0"/>
              <a:t>Convert grayscale scans to RGB for compatibility.</a:t>
            </a:r>
          </a:p>
          <a:p>
            <a:r>
              <a:rPr lang="en-US" sz="2400" dirty="0"/>
              <a:t>Apply </a:t>
            </a:r>
            <a:r>
              <a:rPr lang="en-US" sz="2400" b="1" dirty="0"/>
              <a:t>white balancing</a:t>
            </a:r>
            <a:r>
              <a:rPr lang="en-US" sz="2400" dirty="0"/>
              <a:t> and </a:t>
            </a:r>
            <a:r>
              <a:rPr lang="en-US" sz="2400" b="1" dirty="0"/>
              <a:t>CLAHE</a:t>
            </a:r>
            <a:r>
              <a:rPr lang="en-US" sz="2400" dirty="0"/>
              <a:t> for contrast enhancement.</a:t>
            </a:r>
          </a:p>
          <a:p>
            <a:r>
              <a:rPr lang="en-US" sz="2400" dirty="0"/>
              <a:t>Normalize pixel values between </a:t>
            </a:r>
            <a:r>
              <a:rPr lang="en-US" sz="2400" b="1" dirty="0"/>
              <a:t>0 and 1</a:t>
            </a:r>
            <a:r>
              <a:rPr lang="en-US" sz="2400" dirty="0"/>
              <a:t>.</a:t>
            </a:r>
          </a:p>
        </p:txBody>
      </p:sp>
      <p:pic>
        <p:nvPicPr>
          <p:cNvPr id="13" name="Picture 12">
            <a:extLst>
              <a:ext uri="{FF2B5EF4-FFF2-40B4-BE49-F238E27FC236}">
                <a16:creationId xmlns:a16="http://schemas.microsoft.com/office/drawing/2014/main" id="{7A09B9A9-CE89-2752-461B-B38A93BD62D1}"/>
              </a:ext>
            </a:extLst>
          </p:cNvPr>
          <p:cNvPicPr>
            <a:picLocks noChangeAspect="1"/>
          </p:cNvPicPr>
          <p:nvPr/>
        </p:nvPicPr>
        <p:blipFill>
          <a:blip r:embed="rId2"/>
          <a:stretch>
            <a:fillRect/>
          </a:stretch>
        </p:blipFill>
        <p:spPr>
          <a:xfrm>
            <a:off x="2517231" y="3645004"/>
            <a:ext cx="6858957" cy="2438740"/>
          </a:xfrm>
          <a:prstGeom prst="rect">
            <a:avLst/>
          </a:prstGeom>
        </p:spPr>
      </p:pic>
    </p:spTree>
    <p:extLst>
      <p:ext uri="{BB962C8B-B14F-4D97-AF65-F5344CB8AC3E}">
        <p14:creationId xmlns:p14="http://schemas.microsoft.com/office/powerpoint/2010/main" val="1488576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METHODOLOGY</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15</a:t>
            </a:fld>
            <a:endParaRPr lang="en-US">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C95C12F5-64CB-DF76-3896-234A7C2035B8}"/>
              </a:ext>
            </a:extLst>
          </p:cNvPr>
          <p:cNvSpPr>
            <a:spLocks noGrp="1" noChangeArrowheads="1"/>
          </p:cNvSpPr>
          <p:nvPr>
            <p:ph idx="1"/>
          </p:nvPr>
        </p:nvSpPr>
        <p:spPr bwMode="auto">
          <a:xfrm>
            <a:off x="1404307" y="1493134"/>
            <a:ext cx="9725803" cy="2636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IN" sz="2400" b="1" dirty="0"/>
              <a:t>				Model Architecture:</a:t>
            </a:r>
            <a:endParaRPr lang="en-IN" sz="2400" dirty="0"/>
          </a:p>
          <a:p>
            <a:r>
              <a:rPr lang="en-IN" sz="2400" dirty="0"/>
              <a:t>Pretrained </a:t>
            </a:r>
            <a:r>
              <a:rPr lang="en-IN" sz="2400" b="1" dirty="0"/>
              <a:t>MobileNetV2</a:t>
            </a:r>
            <a:r>
              <a:rPr lang="en-IN" sz="2400" dirty="0"/>
              <a:t> base (ImageNet weights).</a:t>
            </a:r>
          </a:p>
          <a:p>
            <a:r>
              <a:rPr lang="en-IN" sz="2400" dirty="0"/>
              <a:t>Add </a:t>
            </a:r>
            <a:r>
              <a:rPr lang="en-IN" sz="2400" b="1" dirty="0"/>
              <a:t>Global Average Pooling</a:t>
            </a:r>
            <a:r>
              <a:rPr lang="en-IN" sz="2400" dirty="0"/>
              <a:t>, </a:t>
            </a:r>
            <a:r>
              <a:rPr lang="en-IN" sz="2400" b="1" dirty="0"/>
              <a:t>Dropout (0.3)</a:t>
            </a:r>
            <a:r>
              <a:rPr lang="en-IN" sz="2400" dirty="0"/>
              <a:t>, and </a:t>
            </a:r>
            <a:r>
              <a:rPr lang="en-IN" sz="2400" b="1" dirty="0" err="1"/>
              <a:t>Softmax</a:t>
            </a:r>
            <a:r>
              <a:rPr lang="en-IN" sz="2400" dirty="0"/>
              <a:t> output.</a:t>
            </a:r>
          </a:p>
          <a:p>
            <a:r>
              <a:rPr lang="en-IN" sz="2400" dirty="0"/>
              <a:t>Fine-tuned on 4 lung cancer classes.</a:t>
            </a:r>
          </a:p>
          <a:p>
            <a:r>
              <a:rPr lang="en-IN" sz="2400" dirty="0"/>
              <a:t>Integrated </a:t>
            </a:r>
            <a:r>
              <a:rPr lang="en-IN" sz="2400" b="1" dirty="0"/>
              <a:t>attention mechanism</a:t>
            </a:r>
            <a:r>
              <a:rPr lang="en-IN" sz="2400" dirty="0"/>
              <a:t> for feature focus.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459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METHODOLOGY</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16</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11839D7-C322-78C3-230F-3B6D4C28B0D0}"/>
              </a:ext>
            </a:extLst>
          </p:cNvPr>
          <p:cNvSpPr>
            <a:spLocks noGrp="1" noChangeArrowheads="1"/>
          </p:cNvSpPr>
          <p:nvPr>
            <p:ph idx="1"/>
          </p:nvPr>
        </p:nvSpPr>
        <p:spPr bwMode="auto">
          <a:xfrm>
            <a:off x="590309" y="3225839"/>
            <a:ext cx="1089177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lang="en-US" altLang="en-US" sz="180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B161AAA7-8CD3-2920-F09E-33E29AC7C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184" y="1245637"/>
            <a:ext cx="7804538" cy="4884575"/>
          </a:xfrm>
          <a:prstGeom prst="rect">
            <a:avLst/>
          </a:prstGeom>
        </p:spPr>
      </p:pic>
    </p:spTree>
    <p:extLst>
      <p:ext uri="{BB962C8B-B14F-4D97-AF65-F5344CB8AC3E}">
        <p14:creationId xmlns:p14="http://schemas.microsoft.com/office/powerpoint/2010/main" val="509708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1650991" y="-87820"/>
            <a:ext cx="9144000" cy="724339"/>
          </a:xfrm>
        </p:spPr>
        <p:txBody>
          <a:bodyPr>
            <a:noAutofit/>
          </a:bodyPr>
          <a:lstStyle/>
          <a:p>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Framework Used:- MobileNetV2</a:t>
            </a:r>
          </a:p>
        </p:txBody>
      </p:sp>
      <p:sp>
        <p:nvSpPr>
          <p:cNvPr id="11" name="Subtitle 10"/>
          <p:cNvSpPr>
            <a:spLocks noGrp="1"/>
          </p:cNvSpPr>
          <p:nvPr>
            <p:ph type="subTitle" idx="1"/>
          </p:nvPr>
        </p:nvSpPr>
        <p:spPr>
          <a:xfrm>
            <a:off x="971697" y="86557"/>
            <a:ext cx="10248605" cy="2386230"/>
          </a:xfrm>
        </p:spPr>
        <p:txBody>
          <a:bodyPr>
            <a:normAutofit fontScale="92500" lnSpcReduction="20000"/>
          </a:bodyPr>
          <a:lstStyle/>
          <a:p>
            <a:pPr marL="342900" indent="-342900" algn="l">
              <a:buFont typeface="Arial" panose="020B0604020202020204" pitchFamily="34" charset="0"/>
              <a:buChar char="•"/>
            </a:pPr>
            <a:br>
              <a:rPr lang="en-US" sz="2200" dirty="0"/>
            </a:br>
            <a:endParaRPr lang="en-US" sz="2200" dirty="0"/>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Optimized for medical image classification on low-resource or edge devices.</a:t>
            </a:r>
          </a:p>
          <a:p>
            <a:pPr marL="342900" indent="-342900" algn="l">
              <a:buFont typeface="Arial" panose="020B0604020202020204" pitchFamily="34" charset="0"/>
              <a:buChar char="•"/>
            </a:pPr>
            <a:r>
              <a:rPr lang="en-US" sz="2000" dirty="0"/>
              <a:t>Uses </a:t>
            </a:r>
            <a:r>
              <a:rPr lang="en-US" sz="2000" dirty="0" err="1"/>
              <a:t>Depthwise</a:t>
            </a:r>
            <a:r>
              <a:rPr lang="en-US" sz="2000" dirty="0"/>
              <a:t> Separable Convolutions to minimize computation while maintaining strong feature learning.</a:t>
            </a:r>
          </a:p>
          <a:p>
            <a:pPr marL="342900" indent="-342900" algn="l">
              <a:buFont typeface="Arial" panose="020B0604020202020204" pitchFamily="34" charset="0"/>
              <a:buChar char="•"/>
            </a:pPr>
            <a:r>
              <a:rPr lang="en-US" sz="2000" dirty="0"/>
              <a:t>Offers a lightweight yet high-accuracy architecture, ideal for real-time CT scan </a:t>
            </a:r>
            <a:r>
              <a:rPr lang="en-US" sz="2000" dirty="0" err="1"/>
              <a:t>analysis.Performs</a:t>
            </a:r>
            <a:r>
              <a:rPr lang="en-US" sz="2000" dirty="0"/>
              <a:t> effectively in transfer learning scenarios with limited datasets.</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endParaRPr lang="en-US" sz="2000" dirty="0"/>
          </a:p>
        </p:txBody>
      </p:sp>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 02        Batch No. 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17</a:t>
            </a:fld>
            <a:endParaRPr lang="en-IN"/>
          </a:p>
        </p:txBody>
      </p:sp>
      <p:graphicFrame>
        <p:nvGraphicFramePr>
          <p:cNvPr id="14" name="Table 13"/>
          <p:cNvGraphicFramePr>
            <a:graphicFrameLocks noGrp="1"/>
          </p:cNvGraphicFramePr>
          <p:nvPr>
            <p:extLst>
              <p:ext uri="{D42A27DB-BD31-4B8C-83A1-F6EECF244321}">
                <p14:modId xmlns:p14="http://schemas.microsoft.com/office/powerpoint/2010/main" val="2068962013"/>
              </p:ext>
            </p:extLst>
          </p:nvPr>
        </p:nvGraphicFramePr>
        <p:xfrm>
          <a:off x="1427539" y="2557487"/>
          <a:ext cx="9144000" cy="1857081"/>
        </p:xfrm>
        <a:graphic>
          <a:graphicData uri="http://schemas.openxmlformats.org/drawingml/2006/table">
            <a:tbl>
              <a:tblPr firstRow="1" firstCol="1" bandRow="1">
                <a:tableStyleId>{17292A2E-F333-43FB-9621-5CBBE7FDCDCB}</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0">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Layer(Type)</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a:effectLst/>
                          <a:latin typeface="Times New Roman" panose="02020603050405020304" pitchFamily="18" charset="0"/>
                          <a:cs typeface="Times New Roman" panose="02020603050405020304" pitchFamily="18" charset="0"/>
                        </a:rPr>
                        <a:t>Output Shape</a:t>
                      </a:r>
                      <a:endParaRPr lang="en-IN" sz="20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Param #</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01835">
                <a:tc>
                  <a:txBody>
                    <a:bodyPr/>
                    <a:lstStyle/>
                    <a:p>
                      <a:r>
                        <a:rPr lang="en-IN" sz="2000" kern="100" dirty="0">
                          <a:effectLst/>
                          <a:latin typeface="Times New Roman" panose="02020603050405020304" pitchFamily="18" charset="0"/>
                          <a:cs typeface="Times New Roman" panose="02020603050405020304" pitchFamily="18" charset="0"/>
                        </a:rPr>
                        <a:t>mobilenetv2_1.00_128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(None, 4, 4, 1280)     </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a:effectLst/>
                          <a:latin typeface="Times New Roman" panose="02020603050405020304" pitchFamily="18" charset="0"/>
                          <a:cs typeface="Times New Roman" panose="02020603050405020304" pitchFamily="18" charset="0"/>
                        </a:rPr>
                        <a:t>4,257,984</a:t>
                      </a:r>
                      <a:endParaRPr lang="en-IN" sz="20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26702">
                <a:tc>
                  <a:txBody>
                    <a:bodyPr/>
                    <a:lstStyle/>
                    <a:p>
                      <a:r>
                        <a:rPr lang="en-IN" sz="2000" kern="100" dirty="0">
                          <a:effectLst/>
                          <a:latin typeface="Times New Roman" panose="02020603050405020304" pitchFamily="18" charset="0"/>
                          <a:cs typeface="Times New Roman" panose="02020603050405020304" pitchFamily="18" charset="0"/>
                        </a:rPr>
                        <a:t>global_average_pooling2d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(None, 1280)   </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0  </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72816">
                <a:tc>
                  <a:txBody>
                    <a:bodyPr/>
                    <a:lstStyle/>
                    <a:p>
                      <a:r>
                        <a:rPr lang="en-IN" sz="2000" kern="100" dirty="0">
                          <a:effectLst/>
                          <a:latin typeface="Times New Roman" panose="02020603050405020304" pitchFamily="18" charset="0"/>
                          <a:cs typeface="Times New Roman" panose="02020603050405020304" pitchFamily="18" charset="0"/>
                        </a:rPr>
                        <a:t>dense (Dense)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IN" sz="2000" kern="100" dirty="0">
                          <a:effectLst/>
                          <a:latin typeface="Times New Roman" panose="02020603050405020304" pitchFamily="18" charset="0"/>
                          <a:cs typeface="Times New Roman" panose="02020603050405020304" pitchFamily="18" charset="0"/>
                        </a:rPr>
                        <a:t>(None, 256)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527,936</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11877">
                <a:tc>
                  <a:txBody>
                    <a:bodyPr/>
                    <a:lstStyle/>
                    <a:p>
                      <a:r>
                        <a:rPr lang="en-IN" sz="2000" kern="100">
                          <a:effectLst/>
                          <a:latin typeface="Times New Roman" panose="02020603050405020304" pitchFamily="18" charset="0"/>
                          <a:cs typeface="Times New Roman" panose="02020603050405020304" pitchFamily="18" charset="0"/>
                        </a:rPr>
                        <a:t>dropout (Dropout)  </a:t>
                      </a:r>
                      <a:endParaRPr lang="en-IN" sz="2000" b="1" kern="10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IN" sz="2000" kern="100" dirty="0">
                          <a:effectLst/>
                          <a:latin typeface="Times New Roman" panose="02020603050405020304" pitchFamily="18" charset="0"/>
                          <a:cs typeface="Times New Roman" panose="02020603050405020304" pitchFamily="18" charset="0"/>
                        </a:rPr>
                        <a:t>(None, 256)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0  </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64462">
                <a:tc>
                  <a:txBody>
                    <a:bodyPr/>
                    <a:lstStyle/>
                    <a:p>
                      <a:r>
                        <a:rPr lang="en-IN" sz="2000" kern="100">
                          <a:effectLst/>
                          <a:latin typeface="Times New Roman" panose="02020603050405020304" pitchFamily="18" charset="0"/>
                          <a:cs typeface="Times New Roman" panose="02020603050405020304" pitchFamily="18" charset="0"/>
                        </a:rPr>
                        <a:t>dense_1 (Dense) </a:t>
                      </a:r>
                      <a:endParaRPr lang="en-IN" sz="2000" b="1" kern="10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IN" sz="2000" kern="100" dirty="0">
                          <a:effectLst/>
                          <a:latin typeface="Times New Roman" panose="02020603050405020304" pitchFamily="18" charset="0"/>
                          <a:cs typeface="Times New Roman" panose="02020603050405020304" pitchFamily="18" charset="0"/>
                        </a:rPr>
                        <a:t>(None, 18)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IN" sz="2000" kern="100" dirty="0">
                          <a:effectLst/>
                          <a:latin typeface="Times New Roman" panose="02020603050405020304" pitchFamily="18" charset="0"/>
                          <a:cs typeface="Times New Roman" panose="02020603050405020304" pitchFamily="18" charset="0"/>
                        </a:rPr>
                        <a:t>6,626</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pic>
        <p:nvPicPr>
          <p:cNvPr id="15" name="Picture 14"/>
          <p:cNvPicPr>
            <a:picLocks noChangeAspect="1"/>
          </p:cNvPicPr>
          <p:nvPr/>
        </p:nvPicPr>
        <p:blipFill>
          <a:blip r:embed="rId2"/>
          <a:stretch>
            <a:fillRect/>
          </a:stretch>
        </p:blipFill>
        <p:spPr>
          <a:xfrm>
            <a:off x="0" y="63780"/>
            <a:ext cx="3762900" cy="579027"/>
          </a:xfrm>
          <a:prstGeom prst="rect">
            <a:avLst/>
          </a:prstGeom>
        </p:spPr>
      </p:pic>
      <p:pic>
        <p:nvPicPr>
          <p:cNvPr id="9" name="Picture 8">
            <a:extLst>
              <a:ext uri="{FF2B5EF4-FFF2-40B4-BE49-F238E27FC236}">
                <a16:creationId xmlns:a16="http://schemas.microsoft.com/office/drawing/2014/main" id="{80D19D22-30BE-4E38-77D9-39EF65B80F46}"/>
              </a:ext>
            </a:extLst>
          </p:cNvPr>
          <p:cNvPicPr>
            <a:picLocks noChangeAspect="1"/>
          </p:cNvPicPr>
          <p:nvPr/>
        </p:nvPicPr>
        <p:blipFill>
          <a:blip r:embed="rId3"/>
          <a:stretch>
            <a:fillRect/>
          </a:stretch>
        </p:blipFill>
        <p:spPr>
          <a:xfrm>
            <a:off x="1380931" y="4650711"/>
            <a:ext cx="9237217" cy="1629008"/>
          </a:xfrm>
          <a:prstGeom prst="rect">
            <a:avLst/>
          </a:prstGeom>
        </p:spPr>
      </p:pic>
    </p:spTree>
    <p:extLst>
      <p:ext uri="{BB962C8B-B14F-4D97-AF65-F5344CB8AC3E}">
        <p14:creationId xmlns:p14="http://schemas.microsoft.com/office/powerpoint/2010/main" val="778118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8706"/>
          </a:xfrm>
        </p:spPr>
        <p:txBody>
          <a:bodyPr>
            <a:normAutofit/>
          </a:bodyPr>
          <a:lstStyle/>
          <a:p>
            <a:pPr algn="ctr"/>
            <a:r>
              <a:rPr lang="en-US" b="1" dirty="0">
                <a:latin typeface="Times New Roman" panose="02020603050405020304" pitchFamily="18" charset="0"/>
                <a:cs typeface="Times New Roman" panose="02020603050405020304" pitchFamily="18" charset="0"/>
              </a:rPr>
              <a:t>Implementation</a:t>
            </a:r>
            <a:endParaRPr lang="en-IN"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No.01  Batch No.DB8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18</a:t>
            </a:fld>
            <a:endParaRPr lang="en-IN"/>
          </a:p>
        </p:txBody>
      </p:sp>
      <p:pic>
        <p:nvPicPr>
          <p:cNvPr id="12" name="Content Placeholder 11">
            <a:extLst>
              <a:ext uri="{FF2B5EF4-FFF2-40B4-BE49-F238E27FC236}">
                <a16:creationId xmlns:a16="http://schemas.microsoft.com/office/drawing/2014/main" id="{0127D2C5-2044-5EC8-5C43-CB839735FA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3124" y="1059358"/>
            <a:ext cx="9348470" cy="5258514"/>
          </a:xfrm>
        </p:spPr>
      </p:pic>
    </p:spTree>
    <p:extLst>
      <p:ext uri="{BB962C8B-B14F-4D97-AF65-F5344CB8AC3E}">
        <p14:creationId xmlns:p14="http://schemas.microsoft.com/office/powerpoint/2010/main" val="3365864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0"/>
            <a:ext cx="10515600" cy="635000"/>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System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82700"/>
            <a:ext cx="10871200" cy="4894263"/>
          </a:xfrm>
        </p:spPr>
        <p:txBody>
          <a:bodyPr>
            <a:normAutofit fontScale="92500" lnSpcReduction="10000"/>
          </a:bodyPr>
          <a:lstStyle/>
          <a:p>
            <a:pPr>
              <a:buNone/>
              <a:tabLst>
                <a:tab pos="3860800" algn="l"/>
                <a:tab pos="5473700" algn="l"/>
              </a:tabLst>
            </a:pPr>
            <a:r>
              <a:rPr lang="en-US" sz="2600" b="1" dirty="0">
                <a:latin typeface="Times New Roman" panose="02020603050405020304" pitchFamily="18" charset="0"/>
                <a:cs typeface="Times New Roman" panose="02020603050405020304" pitchFamily="18" charset="0"/>
              </a:rPr>
              <a:t>Hardware Requirements</a:t>
            </a:r>
            <a:endParaRPr lang="en-IN" sz="2600" dirty="0">
              <a:latin typeface="Times New Roman" panose="02020603050405020304" pitchFamily="18" charset="0"/>
              <a:cs typeface="Times New Roman" panose="02020603050405020304" pitchFamily="18" charset="0"/>
            </a:endParaRPr>
          </a:p>
          <a:p>
            <a:pPr lvl="0" defTabSz="1041400">
              <a:tabLst>
                <a:tab pos="3860800" algn="l"/>
                <a:tab pos="5473700" algn="l"/>
              </a:tabLst>
            </a:pPr>
            <a:r>
              <a:rPr lang="en-US" sz="2600" dirty="0">
                <a:latin typeface="Times New Roman" panose="02020603050405020304" pitchFamily="18" charset="0"/>
                <a:cs typeface="Times New Roman" panose="02020603050405020304" pitchFamily="18" charset="0"/>
              </a:rPr>
              <a:t>Processor	:	intel Core i5</a:t>
            </a:r>
            <a:endParaRPr lang="en-IN" sz="2600" dirty="0">
              <a:latin typeface="Times New Roman" panose="02020603050405020304" pitchFamily="18" charset="0"/>
              <a:cs typeface="Times New Roman" panose="02020603050405020304" pitchFamily="18" charset="0"/>
            </a:endParaRPr>
          </a:p>
          <a:p>
            <a:pPr lvl="0" defTabSz="1790700">
              <a:tabLst>
                <a:tab pos="3860800" algn="l"/>
                <a:tab pos="5473700" algn="l"/>
              </a:tabLst>
            </a:pPr>
            <a:r>
              <a:rPr lang="en-US" sz="2600" dirty="0">
                <a:latin typeface="Times New Roman" panose="02020603050405020304" pitchFamily="18" charset="0"/>
                <a:cs typeface="Times New Roman" panose="02020603050405020304" pitchFamily="18" charset="0"/>
              </a:rPr>
              <a:t>Cache memory	:	4MB(Megabyte)</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RAM	</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12.7GB (gigabyte)</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Hard Disk</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166.8GB</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IN" sz="2600" dirty="0">
                <a:latin typeface="Times New Roman" panose="02020603050405020304" pitchFamily="18" charset="0"/>
                <a:cs typeface="Times New Roman" panose="02020603050405020304" pitchFamily="18" charset="0"/>
              </a:rPr>
              <a:t>Compute Engine      	:	 T4 GPU</a:t>
            </a:r>
          </a:p>
          <a:p>
            <a:pPr lvl="0">
              <a:buNone/>
              <a:tabLst>
                <a:tab pos="3860800" algn="l"/>
                <a:tab pos="5473700" algn="l"/>
              </a:tabLst>
            </a:pPr>
            <a:r>
              <a:rPr lang="en-US" sz="2600" b="1" dirty="0">
                <a:latin typeface="Times New Roman" panose="02020603050405020304" pitchFamily="18" charset="0"/>
                <a:cs typeface="Times New Roman" panose="02020603050405020304" pitchFamily="18" charset="0"/>
              </a:rPr>
              <a:t>Software Requirements</a:t>
            </a:r>
            <a:endParaRPr lang="en-IN" sz="2600" dirty="0">
              <a:latin typeface="Times New Roman" panose="02020603050405020304" pitchFamily="18" charset="0"/>
              <a:cs typeface="Times New Roman" panose="02020603050405020304" pitchFamily="18" charset="0"/>
            </a:endParaRP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Operating System</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Windows 10, 64-bit Operating System</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Coding Language</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Python</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Python distribution</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Google Colab  , Flask</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Browser	: 	Any Latest Browser like Chrome</a:t>
            </a:r>
            <a:r>
              <a:rPr lang="en-IN" sz="2600" dirty="0">
                <a:latin typeface="Times New Roman" panose="02020603050405020304" pitchFamily="18" charset="0"/>
                <a:cs typeface="Times New Roman" panose="02020603050405020304" pitchFamily="18" charset="0"/>
              </a:rPr>
              <a:t> </a:t>
            </a:r>
          </a:p>
          <a:p>
            <a:endParaRPr lang="en-IN" dirty="0"/>
          </a:p>
        </p:txBody>
      </p:sp>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No.01  Batch No.DB8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19</a:t>
            </a:fld>
            <a:endParaRPr lang="en-IN"/>
          </a:p>
        </p:txBody>
      </p:sp>
    </p:spTree>
    <p:extLst>
      <p:ext uri="{BB962C8B-B14F-4D97-AF65-F5344CB8AC3E}">
        <p14:creationId xmlns:p14="http://schemas.microsoft.com/office/powerpoint/2010/main" val="3098497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1754154" y="705471"/>
            <a:ext cx="8915400" cy="375925"/>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a:noAutofit/>
          </a:bodyPr>
          <a:lstStyle/>
          <a:p>
            <a:pPr lvl="0" algn="ctr">
              <a:spcBef>
                <a:spcPct val="20000"/>
              </a:spcBef>
              <a:defRPr/>
            </a:pPr>
            <a:r>
              <a:rPr lang="en-US" b="1" dirty="0">
                <a:latin typeface="Times New Roman" panose="02020603050405020304" pitchFamily="18" charset="0"/>
                <a:cs typeface="Times New Roman" pitchFamily="18" charset="0"/>
              </a:rPr>
              <a:t>Department of Computer Science and Engineering</a:t>
            </a:r>
          </a:p>
          <a:p>
            <a:pPr algn="ctr">
              <a:spcBef>
                <a:spcPct val="20000"/>
              </a:spcBef>
              <a:defRPr/>
            </a:pPr>
            <a:r>
              <a:rPr lang="en-US" sz="2400" b="1" dirty="0">
                <a:solidFill>
                  <a:srgbClr val="FF0000"/>
                </a:solidFill>
              </a:rPr>
              <a:t>A Lightweight Attention-Enhanced Deep Learning Model Based on MobileNetV2 for Lung Cancer Detection</a:t>
            </a:r>
            <a:endPar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sp>
        <p:nvSpPr>
          <p:cNvPr id="16" name="Subtitle 2"/>
          <p:cNvSpPr>
            <a:spLocks noGrp="1"/>
          </p:cNvSpPr>
          <p:nvPr>
            <p:ph type="subTitle" idx="1"/>
          </p:nvPr>
        </p:nvSpPr>
        <p:spPr>
          <a:xfrm>
            <a:off x="1754154" y="1966120"/>
            <a:ext cx="9144000" cy="1341058"/>
          </a:xfrm>
        </p:spPr>
        <p:txBody>
          <a:bodyPr>
            <a:normAutofit lnSpcReduction="10000"/>
          </a:bodyPr>
          <a:lstStyle/>
          <a:p>
            <a:pPr eaLnBrk="1" hangingPunct="1"/>
            <a:r>
              <a:rPr lang="en-US" altLang="en-US" sz="1600" dirty="0">
                <a:solidFill>
                  <a:schemeClr val="tx1"/>
                </a:solidFill>
                <a:latin typeface="Times New Roman" panose="02020603050405020304" pitchFamily="18" charset="0"/>
                <a:cs typeface="Times New Roman" pitchFamily="18" charset="0"/>
              </a:rPr>
              <a:t>PRESENTED BY</a:t>
            </a:r>
          </a:p>
          <a:p>
            <a:pPr algn="l" eaLnBrk="1" hangingPunct="1"/>
            <a:r>
              <a:rPr lang="en-US" altLang="en-US" sz="1600" dirty="0">
                <a:solidFill>
                  <a:schemeClr val="tx1"/>
                </a:solidFill>
                <a:latin typeface="Times New Roman" panose="02020603050405020304" pitchFamily="18" charset="0"/>
                <a:cs typeface="Times New Roman" pitchFamily="18" charset="0"/>
              </a:rPr>
              <a:t>			     D. Akhil </a:t>
            </a:r>
            <a:r>
              <a:rPr lang="en-US" altLang="en-US" sz="1600" dirty="0">
                <a:latin typeface="Times New Roman" panose="02020603050405020304" pitchFamily="18" charset="0"/>
                <a:cs typeface="Times New Roman" pitchFamily="18" charset="0"/>
              </a:rPr>
              <a:t>	(23475A0508)</a:t>
            </a:r>
            <a:endParaRPr lang="en-US" altLang="en-US" sz="1600" dirty="0">
              <a:solidFill>
                <a:schemeClr val="tx1"/>
              </a:solidFill>
              <a:latin typeface="Times New Roman" panose="02020603050405020304" pitchFamily="18" charset="0"/>
              <a:cs typeface="Times New Roman" pitchFamily="18" charset="0"/>
            </a:endParaRPr>
          </a:p>
          <a:p>
            <a:pPr algn="l"/>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		     </a:t>
            </a:r>
            <a:r>
              <a:rPr lang="en-IN" sz="1600" dirty="0"/>
              <a:t>Silar Shaik</a:t>
            </a:r>
            <a:r>
              <a:rPr lang="en-US" altLang="en-US" sz="1600" dirty="0">
                <a:solidFill>
                  <a:schemeClr val="tx1"/>
                </a:solidFill>
                <a:latin typeface="Times New Roman" panose="02020603050405020304" pitchFamily="18" charset="0"/>
                <a:cs typeface="Times New Roman" pitchFamily="18" charset="0"/>
              </a:rPr>
              <a:t>	(23475A0512)</a:t>
            </a:r>
          </a:p>
          <a:p>
            <a:pPr algn="l"/>
            <a:r>
              <a:rPr lang="en-US" altLang="en-US" sz="1600" dirty="0">
                <a:solidFill>
                  <a:schemeClr val="tx1"/>
                </a:solidFill>
                <a:latin typeface="Times New Roman" panose="02020603050405020304" pitchFamily="18" charset="0"/>
                <a:cs typeface="Times New Roman" pitchFamily="18" charset="0"/>
              </a:rPr>
              <a:t>			     P Rahul 	</a:t>
            </a:r>
            <a:r>
              <a:rPr lang="en-US" altLang="en-US" sz="1600">
                <a:solidFill>
                  <a:schemeClr val="tx1"/>
                </a:solidFill>
                <a:latin typeface="Times New Roman" panose="02020603050405020304" pitchFamily="18" charset="0"/>
                <a:cs typeface="Times New Roman" pitchFamily="18" charset="0"/>
              </a:rPr>
              <a:t>(22471A05N6</a:t>
            </a:r>
            <a:r>
              <a:rPr lang="en-US" altLang="en-US" sz="1600" dirty="0">
                <a:solidFill>
                  <a:schemeClr val="tx1"/>
                </a:solidFill>
                <a:latin typeface="Times New Roman" panose="02020603050405020304" pitchFamily="18" charset="0"/>
                <a:cs typeface="Times New Roman" pitchFamily="18" charset="0"/>
              </a:rPr>
              <a:t>)</a:t>
            </a:r>
          </a:p>
        </p:txBody>
      </p:sp>
      <p:sp>
        <p:nvSpPr>
          <p:cNvPr id="17" name="Subtitle 2"/>
          <p:cNvSpPr txBox="1">
            <a:spLocks/>
          </p:cNvSpPr>
          <p:nvPr/>
        </p:nvSpPr>
        <p:spPr bwMode="auto">
          <a:xfrm>
            <a:off x="2897154" y="3429000"/>
            <a:ext cx="6858000" cy="2581071"/>
          </a:xfrm>
          <a:prstGeom prst="rect">
            <a:avLst/>
          </a:prstGeom>
          <a:noFill/>
          <a:ln w="9525">
            <a:noFill/>
            <a:miter lim="800000"/>
            <a:headEnd/>
            <a:tailEnd/>
          </a:ln>
        </p:spPr>
        <p:txBody>
          <a:bodyPr/>
          <a:lstStyle/>
          <a:p>
            <a:pPr algn="ctr" eaLnBrk="1" hangingPunct="1">
              <a:spcBef>
                <a:spcPct val="20000"/>
              </a:spcBef>
              <a:buFont typeface="Wingdings" pitchFamily="2" charset="2"/>
              <a:buNone/>
            </a:pPr>
            <a:r>
              <a:rPr lang="en-US" altLang="en-US" dirty="0">
                <a:solidFill>
                  <a:srgbClr val="006600"/>
                </a:solidFill>
                <a:latin typeface="Times New Roman" panose="02020603050405020304" pitchFamily="18" charset="0"/>
                <a:cs typeface="Times New Roman" pitchFamily="18" charset="0"/>
              </a:rPr>
              <a:t>Under the Guidance of,</a:t>
            </a:r>
            <a:endParaRPr lang="en-US" altLang="en-US" b="1" dirty="0">
              <a:solidFill>
                <a:srgbClr val="006600"/>
              </a:solidFill>
              <a:latin typeface="Times New Roman" pitchFamily="18" charset="0"/>
              <a:cs typeface="Times New Roman" pitchFamily="18" charset="0"/>
            </a:endParaRPr>
          </a:p>
          <a:p>
            <a:pPr algn="ctr" eaLnBrk="1" hangingPunct="1">
              <a:spcBef>
                <a:spcPct val="20000"/>
              </a:spcBef>
              <a:buFont typeface="Wingdings" pitchFamily="2" charset="2"/>
              <a:buNone/>
            </a:pPr>
            <a:endParaRPr lang="en-US" altLang="en-US" sz="900" b="1" dirty="0">
              <a:solidFill>
                <a:schemeClr val="bg1"/>
              </a:solidFill>
              <a:latin typeface="Times New Roman" pitchFamily="18" charset="0"/>
              <a:cs typeface="Times New Roman" pitchFamily="18" charset="0"/>
            </a:endParaRPr>
          </a:p>
          <a:p>
            <a:pPr algn="ctr">
              <a:spcBef>
                <a:spcPct val="20000"/>
              </a:spcBef>
            </a:pPr>
            <a:r>
              <a:rPr lang="en-US" sz="1800" b="1"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Dr.S.N.Tirumala</a:t>
            </a:r>
            <a:r>
              <a:rPr lang="en-US" sz="1800" b="1"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Rao </a:t>
            </a:r>
            <a:r>
              <a:rPr lang="en-US" sz="1800" b="1" kern="100" baseline="-250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M.Tech</a:t>
            </a:r>
            <a:r>
              <a:rPr lang="en-US" sz="1800" b="1" kern="100" baseline="-250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 Ph.D. ,</a:t>
            </a:r>
            <a:endParaRPr lang="en-IN" sz="1800" b="1" kern="100" baseline="-250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ctr" eaLnBrk="1" hangingPunct="1">
              <a:lnSpc>
                <a:spcPct val="150000"/>
              </a:lnSpc>
              <a:spcBef>
                <a:spcPct val="20000"/>
              </a:spcBef>
              <a:buFont typeface="Wingdings" pitchFamily="2" charset="2"/>
              <a:buNone/>
            </a:pPr>
            <a:r>
              <a:rPr lang="en-US" sz="1600" b="1"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Professor &amp; HOD,</a:t>
            </a:r>
            <a:endParaRPr lang="en-US" altLang="en-US" sz="1600" b="1" dirty="0">
              <a:solidFill>
                <a:schemeClr val="tx1">
                  <a:lumMod val="95000"/>
                  <a:lumOff val="5000"/>
                </a:schemeClr>
              </a:solidFill>
              <a:latin typeface="Times New Roman" pitchFamily="18" charset="0"/>
              <a:cs typeface="Times New Roman" pitchFamily="18" charset="0"/>
            </a:endParaRPr>
          </a:p>
          <a:p>
            <a:pPr algn="ctr" eaLnBrk="1" hangingPunct="1">
              <a:lnSpc>
                <a:spcPct val="150000"/>
              </a:lnSpc>
              <a:spcBef>
                <a:spcPct val="20000"/>
              </a:spcBef>
              <a:buFont typeface="Wingdings" pitchFamily="2" charset="2"/>
              <a:buNone/>
            </a:pPr>
            <a:r>
              <a:rPr lang="en-US" altLang="en-US" sz="1600" dirty="0">
                <a:solidFill>
                  <a:schemeClr val="tx1">
                    <a:lumMod val="95000"/>
                    <a:lumOff val="5000"/>
                  </a:schemeClr>
                </a:solidFill>
                <a:latin typeface="Times New Roman" pitchFamily="18" charset="0"/>
                <a:cs typeface="Times New Roman" pitchFamily="18" charset="0"/>
              </a:rPr>
              <a:t>Department of Computer Science and Engineering,</a:t>
            </a:r>
          </a:p>
          <a:p>
            <a:pPr algn="ctr" eaLnBrk="1" hangingPunct="1">
              <a:lnSpc>
                <a:spcPct val="150000"/>
              </a:lnSpc>
              <a:spcBef>
                <a:spcPct val="20000"/>
              </a:spcBef>
              <a:buFont typeface="Wingdings" pitchFamily="2" charset="2"/>
              <a:buNone/>
            </a:pPr>
            <a:r>
              <a:rPr lang="en-US" altLang="en-US" sz="1600" dirty="0" err="1">
                <a:solidFill>
                  <a:schemeClr val="tx1">
                    <a:lumMod val="95000"/>
                    <a:lumOff val="5000"/>
                  </a:schemeClr>
                </a:solidFill>
                <a:latin typeface="Times New Roman" pitchFamily="18" charset="0"/>
                <a:cs typeface="Times New Roman" pitchFamily="18" charset="0"/>
              </a:rPr>
              <a:t>Narasaraopeta</a:t>
            </a:r>
            <a:r>
              <a:rPr lang="en-US" altLang="en-US" sz="1600" dirty="0">
                <a:solidFill>
                  <a:schemeClr val="tx1">
                    <a:lumMod val="95000"/>
                    <a:lumOff val="5000"/>
                  </a:schemeClr>
                </a:solidFill>
                <a:latin typeface="Times New Roman" pitchFamily="18" charset="0"/>
                <a:cs typeface="Times New Roman" pitchFamily="18" charset="0"/>
              </a:rPr>
              <a:t> Engineering College (Autonomous),</a:t>
            </a:r>
          </a:p>
          <a:p>
            <a:pPr algn="ctr" eaLnBrk="1" hangingPunct="1">
              <a:lnSpc>
                <a:spcPct val="150000"/>
              </a:lnSpc>
              <a:spcBef>
                <a:spcPct val="20000"/>
              </a:spcBef>
              <a:buFont typeface="Wingdings" pitchFamily="2" charset="2"/>
              <a:buNone/>
            </a:pPr>
            <a:r>
              <a:rPr lang="en-US" altLang="en-US" sz="1600" dirty="0">
                <a:solidFill>
                  <a:schemeClr val="tx1">
                    <a:lumMod val="95000"/>
                    <a:lumOff val="5000"/>
                  </a:schemeClr>
                </a:solidFill>
                <a:latin typeface="Times New Roman" pitchFamily="18" charset="0"/>
                <a:cs typeface="Times New Roman" pitchFamily="18" charset="0"/>
              </a:rPr>
              <a:t>Narasaraopet- 522 601.</a:t>
            </a:r>
          </a:p>
        </p:txBody>
      </p:sp>
      <p:pic>
        <p:nvPicPr>
          <p:cNvPr id="9" name="Picture 8"/>
          <p:cNvPicPr>
            <a:picLocks noChangeAspect="1"/>
          </p:cNvPicPr>
          <p:nvPr/>
        </p:nvPicPr>
        <p:blipFill>
          <a:blip r:embed="rId3"/>
          <a:stretch>
            <a:fillRect/>
          </a:stretch>
        </p:blipFill>
        <p:spPr>
          <a:xfrm>
            <a:off x="167951" y="126444"/>
            <a:ext cx="3762900" cy="579027"/>
          </a:xfrm>
          <a:prstGeom prst="rect">
            <a:avLst/>
          </a:prstGeom>
        </p:spPr>
      </p:pic>
      <p:sp>
        <p:nvSpPr>
          <p:cNvPr id="20" name="Date Placeholder 4">
            <a:extLst>
              <a:ext uri="{FF2B5EF4-FFF2-40B4-BE49-F238E27FC236}">
                <a16:creationId xmlns:a16="http://schemas.microsoft.com/office/drawing/2014/main" id="{BD5C2420-26C9-65B4-41BA-D5CA69721C05}"/>
              </a:ext>
            </a:extLst>
          </p:cNvPr>
          <p:cNvSpPr>
            <a:spLocks noGrp="1"/>
          </p:cNvSpPr>
          <p:nvPr>
            <p:ph type="dt" sz="half" idx="10"/>
          </p:nvPr>
        </p:nvSpPr>
        <p:spPr>
          <a:xfrm>
            <a:off x="838200" y="6356350"/>
            <a:ext cx="2743200" cy="365125"/>
          </a:xfrm>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21"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a:xfrm>
            <a:off x="4038600" y="6356350"/>
            <a:ext cx="4114800" cy="365125"/>
          </a:xfrm>
        </p:spPr>
        <p:txBody>
          <a:bodyPr/>
          <a:lstStyle/>
          <a:p>
            <a:r>
              <a:rPr lang="en-US" dirty="0">
                <a:latin typeface="Times New Roman" panose="02020603050405020304" pitchFamily="18" charset="0"/>
                <a:cs typeface="Times New Roman" panose="02020603050405020304" pitchFamily="18" charset="0"/>
              </a:rPr>
              <a:t>Review No.01  Batch No. DB8           Department of CSE</a:t>
            </a:r>
          </a:p>
        </p:txBody>
      </p:sp>
      <p:sp>
        <p:nvSpPr>
          <p:cNvPr id="23"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a:xfrm>
            <a:off x="8610600" y="6356350"/>
            <a:ext cx="2743200" cy="365125"/>
          </a:xfrm>
        </p:spPr>
        <p:txBody>
          <a:bodyPr/>
          <a:lstStyle/>
          <a:p>
            <a:r>
              <a:rPr lang="en-US">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260334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9636" y="427394"/>
            <a:ext cx="10515600" cy="787400"/>
          </a:xfrm>
        </p:spPr>
        <p:txBody>
          <a:bodyPr/>
          <a:lstStyle/>
          <a:p>
            <a:r>
              <a:rPr lang="en-US" b="1" dirty="0">
                <a:latin typeface="Times New Roman" panose="02020603050405020304" pitchFamily="18" charset="0"/>
                <a:cs typeface="Times New Roman" panose="02020603050405020304" pitchFamily="18" charset="0"/>
              </a:rPr>
              <a:t>Challenges  Vs Overcomes</a:t>
            </a:r>
            <a:endParaRPr lang="en-IN" b="1" dirty="0">
              <a:latin typeface="Times New Roman" panose="02020603050405020304" pitchFamily="18" charset="0"/>
              <a:cs typeface="Times New Roman" panose="02020603050405020304" pitchFamily="18" charset="0"/>
            </a:endParaRP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2185576103"/>
              </p:ext>
            </p:extLst>
          </p:nvPr>
        </p:nvGraphicFramePr>
        <p:xfrm>
          <a:off x="838200" y="1380931"/>
          <a:ext cx="10515600" cy="4937760"/>
        </p:xfrm>
        <a:graphic>
          <a:graphicData uri="http://schemas.openxmlformats.org/drawingml/2006/table">
            <a:tbl>
              <a:tblPr firstRow="1" bandRow="1">
                <a:tableStyleId>{17292A2E-F333-43FB-9621-5CBBE7FDCDCB}</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298009">
                <a:tc>
                  <a:txBody>
                    <a:bodyPr/>
                    <a:lstStyle/>
                    <a:p>
                      <a:pPr>
                        <a:buNone/>
                      </a:pPr>
                      <a:r>
                        <a:rPr lang="en-IN" b="1"/>
                        <a:t>Challenges Faced</a:t>
                      </a:r>
                      <a:endParaRPr lang="en-IN"/>
                    </a:p>
                  </a:txBody>
                  <a:tcPr anchor="ctr"/>
                </a:tc>
                <a:tc>
                  <a:txBody>
                    <a:bodyPr/>
                    <a:lstStyle/>
                    <a:p>
                      <a:pPr>
                        <a:buNone/>
                      </a:pPr>
                      <a:r>
                        <a:rPr lang="en-IN" b="1"/>
                        <a:t>Solutions Implemented</a:t>
                      </a:r>
                      <a:endParaRPr lang="en-IN"/>
                    </a:p>
                  </a:txBody>
                  <a:tcPr anchor="ctr"/>
                </a:tc>
                <a:extLst>
                  <a:ext uri="{0D108BD9-81ED-4DB2-BD59-A6C34878D82A}">
                    <a16:rowId xmlns:a16="http://schemas.microsoft.com/office/drawing/2014/main" val="10000"/>
                  </a:ext>
                </a:extLst>
              </a:tr>
              <a:tr h="370840">
                <a:tc>
                  <a:txBody>
                    <a:bodyPr/>
                    <a:lstStyle/>
                    <a:p>
                      <a:pPr>
                        <a:buNone/>
                      </a:pPr>
                      <a:r>
                        <a:rPr lang="en-US" b="1"/>
                        <a:t>Overfitting Due to Limited CT Data</a:t>
                      </a:r>
                      <a:r>
                        <a:rPr lang="en-US"/>
                        <a:t> – The model showed high training accuracy but struggled to generalize on unseen scans.</a:t>
                      </a:r>
                    </a:p>
                  </a:txBody>
                  <a:tcPr anchor="ctr"/>
                </a:tc>
                <a:tc>
                  <a:txBody>
                    <a:bodyPr/>
                    <a:lstStyle/>
                    <a:p>
                      <a:pPr>
                        <a:buNone/>
                      </a:pPr>
                      <a:r>
                        <a:rPr lang="en-US" b="1"/>
                        <a:t>Data Augmentation</a:t>
                      </a:r>
                      <a:r>
                        <a:rPr lang="en-US"/>
                        <a:t> – Applied rotation, gamma correction, bilateral filtering, and normalization to improve dataset diversity and reduce overfitting.</a:t>
                      </a:r>
                    </a:p>
                  </a:txBody>
                  <a:tcPr anchor="ctr"/>
                </a:tc>
                <a:extLst>
                  <a:ext uri="{0D108BD9-81ED-4DB2-BD59-A6C34878D82A}">
                    <a16:rowId xmlns:a16="http://schemas.microsoft.com/office/drawing/2014/main" val="10001"/>
                  </a:ext>
                </a:extLst>
              </a:tr>
              <a:tr h="370840">
                <a:tc>
                  <a:txBody>
                    <a:bodyPr/>
                    <a:lstStyle/>
                    <a:p>
                      <a:pPr>
                        <a:buNone/>
                      </a:pPr>
                      <a:r>
                        <a:rPr lang="en-US" b="1"/>
                        <a:t>High Computational Cost</a:t>
                      </a:r>
                      <a:r>
                        <a:rPr lang="en-US"/>
                        <a:t> – Training deep models on large CT scans required significant time and GPU memory.</a:t>
                      </a:r>
                    </a:p>
                  </a:txBody>
                  <a:tcPr anchor="ctr"/>
                </a:tc>
                <a:tc>
                  <a:txBody>
                    <a:bodyPr/>
                    <a:lstStyle/>
                    <a:p>
                      <a:pPr>
                        <a:buNone/>
                      </a:pPr>
                      <a:r>
                        <a:rPr lang="en-US" b="1"/>
                        <a:t>Lightweight Architecture (MobileNetV2)</a:t>
                      </a:r>
                      <a:r>
                        <a:rPr lang="en-US"/>
                        <a:t> – Used depthwise separable convolutions and optimized T4 GPU execution to minimize processing cost.</a:t>
                      </a:r>
                    </a:p>
                  </a:txBody>
                  <a:tcPr anchor="ctr"/>
                </a:tc>
                <a:extLst>
                  <a:ext uri="{0D108BD9-81ED-4DB2-BD59-A6C34878D82A}">
                    <a16:rowId xmlns:a16="http://schemas.microsoft.com/office/drawing/2014/main" val="10002"/>
                  </a:ext>
                </a:extLst>
              </a:tr>
              <a:tr h="370840">
                <a:tc>
                  <a:txBody>
                    <a:bodyPr/>
                    <a:lstStyle/>
                    <a:p>
                      <a:pPr>
                        <a:buNone/>
                      </a:pPr>
                      <a:r>
                        <a:rPr lang="en-US" b="1"/>
                        <a:t>Class Imbalance in Dataset</a:t>
                      </a:r>
                      <a:r>
                        <a:rPr lang="en-US"/>
                        <a:t> – Unequal distribution across the four lung cancer classes led to biased predictions.</a:t>
                      </a:r>
                    </a:p>
                  </a:txBody>
                  <a:tcPr anchor="ctr"/>
                </a:tc>
                <a:tc>
                  <a:txBody>
                    <a:bodyPr/>
                    <a:lstStyle/>
                    <a:p>
                      <a:pPr>
                        <a:buNone/>
                      </a:pPr>
                      <a:r>
                        <a:rPr lang="en-US" b="1"/>
                        <a:t>Class Balancing</a:t>
                      </a:r>
                      <a:r>
                        <a:rPr lang="en-US"/>
                        <a:t> – Used oversampling and class weighting to equalize representation of each class during training.</a:t>
                      </a:r>
                    </a:p>
                  </a:txBody>
                  <a:tcPr anchor="ctr"/>
                </a:tc>
                <a:extLst>
                  <a:ext uri="{0D108BD9-81ED-4DB2-BD59-A6C34878D82A}">
                    <a16:rowId xmlns:a16="http://schemas.microsoft.com/office/drawing/2014/main" val="10003"/>
                  </a:ext>
                </a:extLst>
              </a:tr>
              <a:tr h="370840">
                <a:tc>
                  <a:txBody>
                    <a:bodyPr/>
                    <a:lstStyle/>
                    <a:p>
                      <a:pPr>
                        <a:buNone/>
                      </a:pPr>
                      <a:r>
                        <a:rPr lang="en-US" b="1"/>
                        <a:t>Low Contrast and Noise in CT Images</a:t>
                      </a:r>
                      <a:r>
                        <a:rPr lang="en-US"/>
                        <a:t> – Variations in scan intensity and background noise affected lesion visibility.</a:t>
                      </a:r>
                    </a:p>
                  </a:txBody>
                  <a:tcPr anchor="ctr"/>
                </a:tc>
                <a:tc>
                  <a:txBody>
                    <a:bodyPr/>
                    <a:lstStyle/>
                    <a:p>
                      <a:pPr>
                        <a:buNone/>
                      </a:pPr>
                      <a:r>
                        <a:rPr lang="en-US" b="1"/>
                        <a:t>Advanced Preprocessing</a:t>
                      </a:r>
                      <a:r>
                        <a:rPr lang="en-US"/>
                        <a:t> – Applied white balancing and CLAHE for contrast enhancement and denoising to improve feature clarity.</a:t>
                      </a:r>
                    </a:p>
                  </a:txBody>
                  <a:tcPr anchor="ctr"/>
                </a:tc>
                <a:extLst>
                  <a:ext uri="{0D108BD9-81ED-4DB2-BD59-A6C34878D82A}">
                    <a16:rowId xmlns:a16="http://schemas.microsoft.com/office/drawing/2014/main" val="10004"/>
                  </a:ext>
                </a:extLst>
              </a:tr>
              <a:tr h="370840">
                <a:tc>
                  <a:txBody>
                    <a:bodyPr/>
                    <a:lstStyle/>
                    <a:p>
                      <a:pPr>
                        <a:buNone/>
                      </a:pPr>
                      <a:r>
                        <a:rPr lang="en-US" b="1"/>
                        <a:t>Lack of Interpretability (Black-Box Nature)</a:t>
                      </a:r>
                      <a:r>
                        <a:rPr lang="en-US"/>
                        <a:t> – Traditional CNNs lacked transparency for medical decision support.</a:t>
                      </a:r>
                    </a:p>
                  </a:txBody>
                  <a:tcPr anchor="ctr"/>
                </a:tc>
                <a:tc>
                  <a:txBody>
                    <a:bodyPr/>
                    <a:lstStyle/>
                    <a:p>
                      <a:pPr>
                        <a:buNone/>
                      </a:pPr>
                      <a:r>
                        <a:rPr lang="en-US" b="1" dirty="0"/>
                        <a:t>Explainable AI Integration</a:t>
                      </a:r>
                      <a:r>
                        <a:rPr lang="en-US" dirty="0"/>
                        <a:t> – Incorporated Grad-CAM and LIME visualizations to highlight diagnostically relevant lung regions.</a:t>
                      </a:r>
                    </a:p>
                  </a:txBody>
                  <a:tcPr anchor="ctr"/>
                </a:tc>
                <a:extLst>
                  <a:ext uri="{0D108BD9-81ED-4DB2-BD59-A6C34878D82A}">
                    <a16:rowId xmlns:a16="http://schemas.microsoft.com/office/drawing/2014/main" val="10005"/>
                  </a:ext>
                </a:extLst>
              </a:tr>
            </a:tbl>
          </a:graphicData>
        </a:graphic>
      </p:graphicFrame>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No.01  Batch No.DB8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20</a:t>
            </a:fld>
            <a:endParaRPr lang="en-IN"/>
          </a:p>
        </p:txBody>
      </p:sp>
    </p:spTree>
    <p:extLst>
      <p:ext uri="{BB962C8B-B14F-4D97-AF65-F5344CB8AC3E}">
        <p14:creationId xmlns:p14="http://schemas.microsoft.com/office/powerpoint/2010/main" val="105424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91" y="220144"/>
            <a:ext cx="10515600"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Implementation of Frontend</a:t>
            </a:r>
            <a:endParaRPr lang="en-IN" sz="40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No.01  Batch No.DB8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21</a:t>
            </a:fld>
            <a:endParaRPr lang="en-IN" dirty="0"/>
          </a:p>
        </p:txBody>
      </p:sp>
      <p:pic>
        <p:nvPicPr>
          <p:cNvPr id="10" name="Content Placeholder 9">
            <a:extLst>
              <a:ext uri="{FF2B5EF4-FFF2-40B4-BE49-F238E27FC236}">
                <a16:creationId xmlns:a16="http://schemas.microsoft.com/office/drawing/2014/main" id="{C4612267-57C8-B016-DFD4-B65690B2246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09391" y="1349763"/>
            <a:ext cx="4114800" cy="4864895"/>
          </a:xfrm>
        </p:spPr>
      </p:pic>
    </p:spTree>
    <p:extLst>
      <p:ext uri="{BB962C8B-B14F-4D97-AF65-F5344CB8AC3E}">
        <p14:creationId xmlns:p14="http://schemas.microsoft.com/office/powerpoint/2010/main" val="937651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4D6B25-D503-EA6D-3B53-BB2453D22AE7}"/>
              </a:ext>
            </a:extLst>
          </p:cNvPr>
          <p:cNvSpPr>
            <a:spLocks noGrp="1"/>
          </p:cNvSpPr>
          <p:nvPr>
            <p:ph type="dt" sz="half" idx="10"/>
          </p:nvPr>
        </p:nvSpPr>
        <p:spPr/>
        <p:txBody>
          <a:bodyPr/>
          <a:lstStyle/>
          <a:p>
            <a:fld id="{F396EEC6-0141-45B7-8835-252B848F88BA}" type="datetime1">
              <a:rPr lang="en-IN" smtClean="0"/>
              <a:t>11-11-2025</a:t>
            </a:fld>
            <a:endParaRPr lang="en-IN"/>
          </a:p>
        </p:txBody>
      </p:sp>
      <p:sp>
        <p:nvSpPr>
          <p:cNvPr id="3" name="Footer Placeholder 2">
            <a:extLst>
              <a:ext uri="{FF2B5EF4-FFF2-40B4-BE49-F238E27FC236}">
                <a16:creationId xmlns:a16="http://schemas.microsoft.com/office/drawing/2014/main" id="{2D9034B9-1545-A87C-E007-6FCD223FD103}"/>
              </a:ext>
            </a:extLst>
          </p:cNvPr>
          <p:cNvSpPr>
            <a:spLocks noGrp="1"/>
          </p:cNvSpPr>
          <p:nvPr>
            <p:ph type="ftr" sz="quarter" idx="11"/>
          </p:nvPr>
        </p:nvSpPr>
        <p:spPr/>
        <p:txBody>
          <a:bodyPr/>
          <a:lstStyle/>
          <a:p>
            <a:r>
              <a:rPr lang="en-US"/>
              <a:t>Review No.         Batch No.           Department of CSE</a:t>
            </a:r>
            <a:endParaRPr lang="en-IN"/>
          </a:p>
        </p:txBody>
      </p:sp>
      <p:sp>
        <p:nvSpPr>
          <p:cNvPr id="4" name="Slide Number Placeholder 3">
            <a:extLst>
              <a:ext uri="{FF2B5EF4-FFF2-40B4-BE49-F238E27FC236}">
                <a16:creationId xmlns:a16="http://schemas.microsoft.com/office/drawing/2014/main" id="{B145E25E-6467-D5C8-4ACA-1CCA30C07564}"/>
              </a:ext>
            </a:extLst>
          </p:cNvPr>
          <p:cNvSpPr>
            <a:spLocks noGrp="1"/>
          </p:cNvSpPr>
          <p:nvPr>
            <p:ph type="sldNum" sz="quarter" idx="12"/>
          </p:nvPr>
        </p:nvSpPr>
        <p:spPr/>
        <p:txBody>
          <a:bodyPr/>
          <a:lstStyle/>
          <a:p>
            <a:fld id="{65DCBD69-296B-4D7C-AF62-9B588FC78772}" type="slidenum">
              <a:rPr lang="en-IN" smtClean="0"/>
              <a:t>22</a:t>
            </a:fld>
            <a:endParaRPr lang="en-IN"/>
          </a:p>
        </p:txBody>
      </p:sp>
      <p:pic>
        <p:nvPicPr>
          <p:cNvPr id="6" name="Picture 5">
            <a:extLst>
              <a:ext uri="{FF2B5EF4-FFF2-40B4-BE49-F238E27FC236}">
                <a16:creationId xmlns:a16="http://schemas.microsoft.com/office/drawing/2014/main" id="{15450593-B5AA-6DFC-9B80-60FF117E1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41358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C4410A-FD8E-4204-7705-AC58A21629A4}"/>
              </a:ext>
            </a:extLst>
          </p:cNvPr>
          <p:cNvSpPr>
            <a:spLocks noGrp="1"/>
          </p:cNvSpPr>
          <p:nvPr>
            <p:ph type="dt" sz="half" idx="10"/>
          </p:nvPr>
        </p:nvSpPr>
        <p:spPr/>
        <p:txBody>
          <a:bodyPr/>
          <a:lstStyle/>
          <a:p>
            <a:fld id="{F396EEC6-0141-45B7-8835-252B848F88BA}" type="datetime1">
              <a:rPr lang="en-IN" smtClean="0"/>
              <a:t>11-11-2025</a:t>
            </a:fld>
            <a:endParaRPr lang="en-IN"/>
          </a:p>
        </p:txBody>
      </p:sp>
      <p:sp>
        <p:nvSpPr>
          <p:cNvPr id="3" name="Footer Placeholder 2">
            <a:extLst>
              <a:ext uri="{FF2B5EF4-FFF2-40B4-BE49-F238E27FC236}">
                <a16:creationId xmlns:a16="http://schemas.microsoft.com/office/drawing/2014/main" id="{76CEF396-F3B3-17ED-D7DA-2727A1BDE689}"/>
              </a:ext>
            </a:extLst>
          </p:cNvPr>
          <p:cNvSpPr>
            <a:spLocks noGrp="1"/>
          </p:cNvSpPr>
          <p:nvPr>
            <p:ph type="ftr" sz="quarter" idx="11"/>
          </p:nvPr>
        </p:nvSpPr>
        <p:spPr/>
        <p:txBody>
          <a:bodyPr/>
          <a:lstStyle/>
          <a:p>
            <a:r>
              <a:rPr lang="en-US"/>
              <a:t>Review No.         Batch No.           Department of CSE</a:t>
            </a:r>
            <a:endParaRPr lang="en-IN"/>
          </a:p>
        </p:txBody>
      </p:sp>
      <p:sp>
        <p:nvSpPr>
          <p:cNvPr id="4" name="Slide Number Placeholder 3">
            <a:extLst>
              <a:ext uri="{FF2B5EF4-FFF2-40B4-BE49-F238E27FC236}">
                <a16:creationId xmlns:a16="http://schemas.microsoft.com/office/drawing/2014/main" id="{885A8065-ACE4-36DC-78AE-1DEADAB5EB79}"/>
              </a:ext>
            </a:extLst>
          </p:cNvPr>
          <p:cNvSpPr>
            <a:spLocks noGrp="1"/>
          </p:cNvSpPr>
          <p:nvPr>
            <p:ph type="sldNum" sz="quarter" idx="12"/>
          </p:nvPr>
        </p:nvSpPr>
        <p:spPr/>
        <p:txBody>
          <a:bodyPr/>
          <a:lstStyle/>
          <a:p>
            <a:fld id="{65DCBD69-296B-4D7C-AF62-9B588FC78772}" type="slidenum">
              <a:rPr lang="en-IN" smtClean="0"/>
              <a:t>23</a:t>
            </a:fld>
            <a:endParaRPr lang="en-IN"/>
          </a:p>
        </p:txBody>
      </p:sp>
      <p:pic>
        <p:nvPicPr>
          <p:cNvPr id="6" name="Picture 5">
            <a:extLst>
              <a:ext uri="{FF2B5EF4-FFF2-40B4-BE49-F238E27FC236}">
                <a16:creationId xmlns:a16="http://schemas.microsoft.com/office/drawing/2014/main" id="{6EE3D9B0-8236-025D-231A-5F96EA9FC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4393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D375-2552-A150-8BC5-3D63AF186F71}"/>
              </a:ext>
            </a:extLst>
          </p:cNvPr>
          <p:cNvSpPr>
            <a:spLocks noGrp="1"/>
          </p:cNvSpPr>
          <p:nvPr>
            <p:ph type="title"/>
          </p:nvPr>
        </p:nvSpPr>
        <p:spPr>
          <a:xfrm>
            <a:off x="2284445" y="279918"/>
            <a:ext cx="10515600" cy="1325563"/>
          </a:xfrm>
        </p:spPr>
        <p:txBody>
          <a:bodyPr/>
          <a:lstStyle/>
          <a:p>
            <a:r>
              <a:rPr lang="en-US" b="1" dirty="0">
                <a:latin typeface="Times New Roman" panose="02020603050405020304" pitchFamily="18" charset="0"/>
                <a:cs typeface="Times New Roman" panose="02020603050405020304" pitchFamily="18" charset="0"/>
              </a:rPr>
              <a:t>Implementation of Frontend</a:t>
            </a:r>
            <a:endParaRPr lang="en-IN" dirty="0"/>
          </a:p>
        </p:txBody>
      </p:sp>
      <p:sp>
        <p:nvSpPr>
          <p:cNvPr id="3" name="Date Placeholder 2">
            <a:extLst>
              <a:ext uri="{FF2B5EF4-FFF2-40B4-BE49-F238E27FC236}">
                <a16:creationId xmlns:a16="http://schemas.microsoft.com/office/drawing/2014/main" id="{6AD26F51-41C6-8390-FFD0-29006F1F1805}"/>
              </a:ext>
            </a:extLst>
          </p:cNvPr>
          <p:cNvSpPr>
            <a:spLocks noGrp="1"/>
          </p:cNvSpPr>
          <p:nvPr>
            <p:ph type="dt" sz="half" idx="10"/>
          </p:nvPr>
        </p:nvSpPr>
        <p:spPr/>
        <p:txBody>
          <a:bodyPr/>
          <a:lstStyle/>
          <a:p>
            <a:fld id="{6F932DEC-E61F-415A-BB11-622ACF22FA82}" type="datetime1">
              <a:rPr lang="en-IN" smtClean="0"/>
              <a:t>11-11-2025</a:t>
            </a:fld>
            <a:endParaRPr lang="en-IN"/>
          </a:p>
        </p:txBody>
      </p:sp>
      <p:sp>
        <p:nvSpPr>
          <p:cNvPr id="4" name="Footer Placeholder 3">
            <a:extLst>
              <a:ext uri="{FF2B5EF4-FFF2-40B4-BE49-F238E27FC236}">
                <a16:creationId xmlns:a16="http://schemas.microsoft.com/office/drawing/2014/main" id="{A7BE91FA-C97A-FC6D-E01A-B3E32A88785C}"/>
              </a:ext>
            </a:extLst>
          </p:cNvPr>
          <p:cNvSpPr>
            <a:spLocks noGrp="1"/>
          </p:cNvSpPr>
          <p:nvPr>
            <p:ph type="ftr" sz="quarter" idx="11"/>
          </p:nvPr>
        </p:nvSpPr>
        <p:spPr/>
        <p:txBody>
          <a:bodyPr/>
          <a:lstStyle/>
          <a:p>
            <a:r>
              <a:rPr lang="en-US"/>
              <a:t>Review No.         Batch No.           Department of CSE</a:t>
            </a:r>
            <a:endParaRPr lang="en-IN"/>
          </a:p>
        </p:txBody>
      </p:sp>
      <p:sp>
        <p:nvSpPr>
          <p:cNvPr id="5" name="Slide Number Placeholder 4">
            <a:extLst>
              <a:ext uri="{FF2B5EF4-FFF2-40B4-BE49-F238E27FC236}">
                <a16:creationId xmlns:a16="http://schemas.microsoft.com/office/drawing/2014/main" id="{218BF561-EC4B-A448-65F7-6915D19C3D12}"/>
              </a:ext>
            </a:extLst>
          </p:cNvPr>
          <p:cNvSpPr>
            <a:spLocks noGrp="1"/>
          </p:cNvSpPr>
          <p:nvPr>
            <p:ph type="sldNum" sz="quarter" idx="12"/>
          </p:nvPr>
        </p:nvSpPr>
        <p:spPr/>
        <p:txBody>
          <a:bodyPr/>
          <a:lstStyle/>
          <a:p>
            <a:fld id="{65DCBD69-296B-4D7C-AF62-9B588FC78772}" type="slidenum">
              <a:rPr lang="en-IN" smtClean="0"/>
              <a:t>24</a:t>
            </a:fld>
            <a:endParaRPr lang="en-IN"/>
          </a:p>
        </p:txBody>
      </p:sp>
      <p:pic>
        <p:nvPicPr>
          <p:cNvPr id="6" name="Picture 5">
            <a:extLst>
              <a:ext uri="{FF2B5EF4-FFF2-40B4-BE49-F238E27FC236}">
                <a16:creationId xmlns:a16="http://schemas.microsoft.com/office/drawing/2014/main" id="{242FFF25-56D1-A637-B3C9-386A483E4282}"/>
              </a:ext>
            </a:extLst>
          </p:cNvPr>
          <p:cNvPicPr>
            <a:picLocks noChangeAspect="1"/>
          </p:cNvPicPr>
          <p:nvPr/>
        </p:nvPicPr>
        <p:blipFill>
          <a:blip r:embed="rId2"/>
          <a:stretch>
            <a:fillRect/>
          </a:stretch>
        </p:blipFill>
        <p:spPr>
          <a:xfrm>
            <a:off x="0" y="63780"/>
            <a:ext cx="3762900" cy="579027"/>
          </a:xfrm>
          <a:prstGeom prst="rect">
            <a:avLst/>
          </a:prstGeom>
        </p:spPr>
      </p:pic>
      <p:pic>
        <p:nvPicPr>
          <p:cNvPr id="8" name="Picture 7">
            <a:extLst>
              <a:ext uri="{FF2B5EF4-FFF2-40B4-BE49-F238E27FC236}">
                <a16:creationId xmlns:a16="http://schemas.microsoft.com/office/drawing/2014/main" id="{D5B323EC-1543-1A10-3987-FE88E307E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04" y="1428113"/>
            <a:ext cx="10049069" cy="4543017"/>
          </a:xfrm>
          <a:prstGeom prst="rect">
            <a:avLst/>
          </a:prstGeom>
        </p:spPr>
      </p:pic>
    </p:spTree>
    <p:extLst>
      <p:ext uri="{BB962C8B-B14F-4D97-AF65-F5344CB8AC3E}">
        <p14:creationId xmlns:p14="http://schemas.microsoft.com/office/powerpoint/2010/main" val="1721583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5118"/>
            <a:ext cx="10515600" cy="726142"/>
          </a:xfrm>
        </p:spPr>
        <p:txBody>
          <a:bodyPr/>
          <a:lstStyle/>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RESULTS &amp; ANALYSIS</a:t>
            </a:r>
            <a:endParaRPr lang="en-IN" b="1" dirty="0"/>
          </a:p>
        </p:txBody>
      </p:sp>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No.01  Batch No.DB8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25</a:t>
            </a:fld>
            <a:endParaRPr lang="en-IN"/>
          </a:p>
        </p:txBody>
      </p:sp>
      <p:graphicFrame>
        <p:nvGraphicFramePr>
          <p:cNvPr id="27" name="Content Placeholder 26"/>
          <p:cNvGraphicFramePr>
            <a:graphicFrameLocks noGrp="1"/>
          </p:cNvGraphicFramePr>
          <p:nvPr>
            <p:ph idx="1"/>
            <p:extLst>
              <p:ext uri="{D42A27DB-BD31-4B8C-83A1-F6EECF244321}">
                <p14:modId xmlns:p14="http://schemas.microsoft.com/office/powerpoint/2010/main" val="3044446875"/>
              </p:ext>
            </p:extLst>
          </p:nvPr>
        </p:nvGraphicFramePr>
        <p:xfrm>
          <a:off x="838200" y="1331260"/>
          <a:ext cx="10515600" cy="1859280"/>
        </p:xfrm>
        <a:graphic>
          <a:graphicData uri="http://schemas.openxmlformats.org/drawingml/2006/table">
            <a:tbl>
              <a:tblPr firstRow="1" bandRow="1">
                <a:tableStyleId>{17292A2E-F333-43FB-9621-5CBBE7FDCDCB}</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tblGrid>
              <a:tr h="387153">
                <a:tc>
                  <a:txBody>
                    <a:bodyPr/>
                    <a:lstStyle/>
                    <a:p>
                      <a:r>
                        <a:rPr lang="en-IN" sz="2000" b="1" dirty="0">
                          <a:latin typeface="Times New Roman" panose="02020603050405020304" pitchFamily="18" charset="0"/>
                          <a:cs typeface="Times New Roman" panose="02020603050405020304" pitchFamily="18" charset="0"/>
                        </a:rPr>
                        <a:t>Model</a:t>
                      </a:r>
                    </a:p>
                  </a:txBody>
                  <a:tcPr anchor="ctr"/>
                </a:tc>
                <a:tc>
                  <a:txBody>
                    <a:bodyPr/>
                    <a:lstStyle/>
                    <a:p>
                      <a:r>
                        <a:rPr lang="en-IN" sz="2000" b="1" dirty="0">
                          <a:latin typeface="Times New Roman" panose="02020603050405020304" pitchFamily="18" charset="0"/>
                          <a:cs typeface="Times New Roman" panose="02020603050405020304" pitchFamily="18" charset="0"/>
                        </a:rPr>
                        <a:t>Accuracy</a:t>
                      </a:r>
                    </a:p>
                  </a:txBody>
                  <a:tcPr/>
                </a:tc>
                <a:tc>
                  <a:txBody>
                    <a:bodyPr/>
                    <a:lstStyle/>
                    <a:p>
                      <a:r>
                        <a:rPr lang="en-IN" sz="2000" b="1" dirty="0">
                          <a:latin typeface="Times New Roman" panose="02020603050405020304" pitchFamily="18" charset="0"/>
                          <a:cs typeface="Times New Roman" panose="02020603050405020304" pitchFamily="18" charset="0"/>
                        </a:rPr>
                        <a:t>Precision</a:t>
                      </a:r>
                    </a:p>
                  </a:txBody>
                  <a:tcPr/>
                </a:tc>
                <a:tc>
                  <a:txBody>
                    <a:bodyPr/>
                    <a:lstStyle/>
                    <a:p>
                      <a:r>
                        <a:rPr lang="en-IN" sz="2000" b="1" dirty="0">
                          <a:latin typeface="Times New Roman" panose="02020603050405020304" pitchFamily="18" charset="0"/>
                          <a:cs typeface="Times New Roman" panose="02020603050405020304" pitchFamily="18" charset="0"/>
                        </a:rPr>
                        <a:t>Recall</a:t>
                      </a:r>
                    </a:p>
                  </a:txBody>
                  <a:tcPr/>
                </a:tc>
                <a:tc>
                  <a:txBody>
                    <a:bodyPr/>
                    <a:lstStyle/>
                    <a:p>
                      <a:r>
                        <a:rPr lang="en-IN" sz="2000" b="1" dirty="0">
                          <a:latin typeface="Times New Roman" panose="02020603050405020304" pitchFamily="18" charset="0"/>
                          <a:cs typeface="Times New Roman" panose="02020603050405020304" pitchFamily="18" charset="0"/>
                        </a:rPr>
                        <a:t>F1-Score</a:t>
                      </a:r>
                    </a:p>
                  </a:txBody>
                  <a:tcPr/>
                </a:tc>
                <a:extLst>
                  <a:ext uri="{0D108BD9-81ED-4DB2-BD59-A6C34878D82A}">
                    <a16:rowId xmlns:a16="http://schemas.microsoft.com/office/drawing/2014/main" val="10000"/>
                  </a:ext>
                </a:extLst>
              </a:tr>
              <a:tr h="362335">
                <a:tc>
                  <a:txBody>
                    <a:bodyPr/>
                    <a:lstStyle/>
                    <a:p>
                      <a:pPr>
                        <a:buNone/>
                      </a:pPr>
                      <a:r>
                        <a:rPr lang="en-IN" b="1"/>
                        <a:t>MobileNetV2</a:t>
                      </a:r>
                      <a:endParaRPr lang="en-IN"/>
                    </a:p>
                  </a:txBody>
                  <a:tcPr anchor="ctr"/>
                </a:tc>
                <a:tc>
                  <a:txBody>
                    <a:bodyPr/>
                    <a:lstStyle/>
                    <a:p>
                      <a:pPr>
                        <a:buNone/>
                      </a:pPr>
                      <a:r>
                        <a:rPr lang="en-IN" b="1"/>
                        <a:t>96%</a:t>
                      </a:r>
                      <a:endParaRPr lang="en-IN"/>
                    </a:p>
                  </a:txBody>
                  <a:tcPr anchor="ctr"/>
                </a:tc>
                <a:tc>
                  <a:txBody>
                    <a:bodyPr/>
                    <a:lstStyle/>
                    <a:p>
                      <a:pPr>
                        <a:buNone/>
                      </a:pPr>
                      <a:r>
                        <a:rPr lang="en-IN"/>
                        <a:t>0.96</a:t>
                      </a:r>
                    </a:p>
                  </a:txBody>
                  <a:tcPr anchor="ctr"/>
                </a:tc>
                <a:tc>
                  <a:txBody>
                    <a:bodyPr/>
                    <a:lstStyle/>
                    <a:p>
                      <a:pPr>
                        <a:buNone/>
                      </a:pPr>
                      <a:r>
                        <a:rPr lang="en-IN"/>
                        <a:t>0.96</a:t>
                      </a:r>
                    </a:p>
                  </a:txBody>
                  <a:tcPr anchor="ctr"/>
                </a:tc>
                <a:tc>
                  <a:txBody>
                    <a:bodyPr/>
                    <a:lstStyle/>
                    <a:p>
                      <a:pPr>
                        <a:buNone/>
                      </a:pPr>
                      <a:r>
                        <a:rPr lang="en-IN" dirty="0"/>
                        <a:t>0.96</a:t>
                      </a:r>
                    </a:p>
                  </a:txBody>
                  <a:tcPr anchor="ctr"/>
                </a:tc>
                <a:extLst>
                  <a:ext uri="{0D108BD9-81ED-4DB2-BD59-A6C34878D82A}">
                    <a16:rowId xmlns:a16="http://schemas.microsoft.com/office/drawing/2014/main" val="10002"/>
                  </a:ext>
                </a:extLst>
              </a:tr>
              <a:tr h="362335">
                <a:tc>
                  <a:txBody>
                    <a:bodyPr/>
                    <a:lstStyle/>
                    <a:p>
                      <a:pPr>
                        <a:buNone/>
                      </a:pPr>
                      <a:r>
                        <a:rPr lang="en-IN"/>
                        <a:t>EfficientNetV2</a:t>
                      </a:r>
                    </a:p>
                  </a:txBody>
                  <a:tcPr anchor="ctr"/>
                </a:tc>
                <a:tc>
                  <a:txBody>
                    <a:bodyPr/>
                    <a:lstStyle/>
                    <a:p>
                      <a:pPr>
                        <a:buNone/>
                      </a:pPr>
                      <a:r>
                        <a:rPr lang="en-IN"/>
                        <a:t>95%</a:t>
                      </a:r>
                    </a:p>
                  </a:txBody>
                  <a:tcPr anchor="ctr"/>
                </a:tc>
                <a:tc>
                  <a:txBody>
                    <a:bodyPr/>
                    <a:lstStyle/>
                    <a:p>
                      <a:pPr>
                        <a:buNone/>
                      </a:pPr>
                      <a:r>
                        <a:rPr lang="en-IN"/>
                        <a:t>0.94</a:t>
                      </a:r>
                    </a:p>
                  </a:txBody>
                  <a:tcPr anchor="ctr"/>
                </a:tc>
                <a:tc>
                  <a:txBody>
                    <a:bodyPr/>
                    <a:lstStyle/>
                    <a:p>
                      <a:pPr>
                        <a:buNone/>
                      </a:pPr>
                      <a:r>
                        <a:rPr lang="en-IN"/>
                        <a:t>0.94</a:t>
                      </a:r>
                    </a:p>
                  </a:txBody>
                  <a:tcPr anchor="ctr"/>
                </a:tc>
                <a:tc>
                  <a:txBody>
                    <a:bodyPr/>
                    <a:lstStyle/>
                    <a:p>
                      <a:pPr>
                        <a:buNone/>
                      </a:pPr>
                      <a:r>
                        <a:rPr lang="en-IN"/>
                        <a:t>0.94</a:t>
                      </a:r>
                    </a:p>
                  </a:txBody>
                  <a:tcPr anchor="ctr"/>
                </a:tc>
                <a:extLst>
                  <a:ext uri="{0D108BD9-81ED-4DB2-BD59-A6C34878D82A}">
                    <a16:rowId xmlns:a16="http://schemas.microsoft.com/office/drawing/2014/main" val="10003"/>
                  </a:ext>
                </a:extLst>
              </a:tr>
              <a:tr h="362335">
                <a:tc>
                  <a:txBody>
                    <a:bodyPr/>
                    <a:lstStyle/>
                    <a:p>
                      <a:pPr>
                        <a:buNone/>
                      </a:pPr>
                      <a:r>
                        <a:rPr lang="en-IN"/>
                        <a:t>DenseNet121</a:t>
                      </a:r>
                    </a:p>
                  </a:txBody>
                  <a:tcPr anchor="ctr"/>
                </a:tc>
                <a:tc>
                  <a:txBody>
                    <a:bodyPr/>
                    <a:lstStyle/>
                    <a:p>
                      <a:pPr>
                        <a:buNone/>
                      </a:pPr>
                      <a:r>
                        <a:rPr lang="en-IN"/>
                        <a:t>91%</a:t>
                      </a:r>
                    </a:p>
                  </a:txBody>
                  <a:tcPr anchor="ctr"/>
                </a:tc>
                <a:tc>
                  <a:txBody>
                    <a:bodyPr/>
                    <a:lstStyle/>
                    <a:p>
                      <a:pPr>
                        <a:buNone/>
                      </a:pPr>
                      <a:r>
                        <a:rPr lang="en-IN"/>
                        <a:t>0.91</a:t>
                      </a:r>
                    </a:p>
                  </a:txBody>
                  <a:tcPr anchor="ctr"/>
                </a:tc>
                <a:tc>
                  <a:txBody>
                    <a:bodyPr/>
                    <a:lstStyle/>
                    <a:p>
                      <a:pPr>
                        <a:buNone/>
                      </a:pPr>
                      <a:r>
                        <a:rPr lang="en-IN"/>
                        <a:t>0.90</a:t>
                      </a:r>
                    </a:p>
                  </a:txBody>
                  <a:tcPr anchor="ctr"/>
                </a:tc>
                <a:tc>
                  <a:txBody>
                    <a:bodyPr/>
                    <a:lstStyle/>
                    <a:p>
                      <a:pPr>
                        <a:buNone/>
                      </a:pPr>
                      <a:r>
                        <a:rPr lang="en-IN"/>
                        <a:t>0.90</a:t>
                      </a:r>
                    </a:p>
                  </a:txBody>
                  <a:tcPr anchor="ctr"/>
                </a:tc>
                <a:extLst>
                  <a:ext uri="{0D108BD9-81ED-4DB2-BD59-A6C34878D82A}">
                    <a16:rowId xmlns:a16="http://schemas.microsoft.com/office/drawing/2014/main" val="10004"/>
                  </a:ext>
                </a:extLst>
              </a:tr>
              <a:tr h="362335">
                <a:tc>
                  <a:txBody>
                    <a:bodyPr/>
                    <a:lstStyle/>
                    <a:p>
                      <a:pPr>
                        <a:buNone/>
                      </a:pPr>
                      <a:r>
                        <a:rPr lang="en-IN"/>
                        <a:t>ResNet50</a:t>
                      </a:r>
                    </a:p>
                  </a:txBody>
                  <a:tcPr anchor="ctr"/>
                </a:tc>
                <a:tc>
                  <a:txBody>
                    <a:bodyPr/>
                    <a:lstStyle/>
                    <a:p>
                      <a:pPr>
                        <a:buNone/>
                      </a:pPr>
                      <a:r>
                        <a:rPr lang="en-IN"/>
                        <a:t>84%</a:t>
                      </a:r>
                    </a:p>
                  </a:txBody>
                  <a:tcPr anchor="ctr"/>
                </a:tc>
                <a:tc>
                  <a:txBody>
                    <a:bodyPr/>
                    <a:lstStyle/>
                    <a:p>
                      <a:pPr>
                        <a:buNone/>
                      </a:pPr>
                      <a:r>
                        <a:rPr lang="en-IN"/>
                        <a:t>0.84</a:t>
                      </a:r>
                    </a:p>
                  </a:txBody>
                  <a:tcPr anchor="ctr"/>
                </a:tc>
                <a:tc>
                  <a:txBody>
                    <a:bodyPr/>
                    <a:lstStyle/>
                    <a:p>
                      <a:pPr>
                        <a:buNone/>
                      </a:pPr>
                      <a:r>
                        <a:rPr lang="en-IN"/>
                        <a:t>0.83</a:t>
                      </a:r>
                    </a:p>
                  </a:txBody>
                  <a:tcPr anchor="ctr"/>
                </a:tc>
                <a:tc>
                  <a:txBody>
                    <a:bodyPr/>
                    <a:lstStyle/>
                    <a:p>
                      <a:pPr>
                        <a:buNone/>
                      </a:pPr>
                      <a:r>
                        <a:rPr lang="en-IN" dirty="0"/>
                        <a:t>0.83</a:t>
                      </a:r>
                    </a:p>
                  </a:txBody>
                  <a:tcPr anchor="ctr"/>
                </a:tc>
                <a:extLst>
                  <a:ext uri="{0D108BD9-81ED-4DB2-BD59-A6C34878D82A}">
                    <a16:rowId xmlns:a16="http://schemas.microsoft.com/office/drawing/2014/main" val="10005"/>
                  </a:ext>
                </a:extLst>
              </a:tr>
            </a:tbl>
          </a:graphicData>
        </a:graphic>
      </p:graphicFrame>
      <p:sp>
        <p:nvSpPr>
          <p:cNvPr id="28" name="Rectangle 27"/>
          <p:cNvSpPr/>
          <p:nvPr/>
        </p:nvSpPr>
        <p:spPr>
          <a:xfrm>
            <a:off x="729343" y="3712240"/>
            <a:ext cx="10363200" cy="2308324"/>
          </a:xfrm>
          <a:prstGeom prst="rect">
            <a:avLst/>
          </a:prstGeom>
        </p:spPr>
        <p:txBody>
          <a:bodyPr wrap="square">
            <a:spAutoFit/>
          </a:bodyPr>
          <a:lstStyle/>
          <a:p>
            <a:r>
              <a:rPr lang="en-IN" sz="2400" b="1" dirty="0"/>
              <a:t>MobileNetV2</a:t>
            </a:r>
            <a:r>
              <a:rPr lang="en-IN" sz="2400" dirty="0"/>
              <a:t> outperformed all others with 96% accuracy.</a:t>
            </a:r>
          </a:p>
          <a:p>
            <a:r>
              <a:rPr lang="en-IN" sz="2400" dirty="0"/>
              <a:t>Loss and accuracy curves showed </a:t>
            </a:r>
            <a:r>
              <a:rPr lang="en-IN" sz="2400" b="1" dirty="0"/>
              <a:t>no overfitting</a:t>
            </a:r>
            <a:r>
              <a:rPr lang="en-IN" sz="2400" dirty="0"/>
              <a:t>.</a:t>
            </a:r>
          </a:p>
          <a:p>
            <a:r>
              <a:rPr lang="en-IN" sz="2400" b="1" dirty="0"/>
              <a:t>Attention + Preprocessing</a:t>
            </a:r>
            <a:r>
              <a:rPr lang="en-IN" sz="2400" dirty="0"/>
              <a:t> improved class separability and reliability.</a:t>
            </a:r>
          </a:p>
          <a:p>
            <a:r>
              <a:rPr lang="en-IN" sz="2400" dirty="0"/>
              <a:t>Include graphs from your paper:</a:t>
            </a:r>
          </a:p>
          <a:p>
            <a:r>
              <a:rPr lang="en-IN" sz="2400" dirty="0"/>
              <a:t>Training vs Validation Accuracy (Fig. 5)</a:t>
            </a:r>
          </a:p>
          <a:p>
            <a:r>
              <a:rPr lang="en-IN" sz="2400" dirty="0"/>
              <a:t>Training vs Validation Loss (Fig. 6)</a:t>
            </a:r>
          </a:p>
        </p:txBody>
      </p:sp>
    </p:spTree>
    <p:extLst>
      <p:ext uri="{BB962C8B-B14F-4D97-AF65-F5344CB8AC3E}">
        <p14:creationId xmlns:p14="http://schemas.microsoft.com/office/powerpoint/2010/main" val="1307255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0306"/>
            <a:ext cx="10515600" cy="900953"/>
          </a:xfrm>
        </p:spPr>
        <p:txBody>
          <a:bodyPr/>
          <a:lstStyle/>
          <a:p>
            <a:pPr algn="ctr"/>
            <a:r>
              <a:rPr lang="en-IN" b="1" dirty="0">
                <a:latin typeface="Times New Roman" panose="02020603050405020304" pitchFamily="18" charset="0"/>
                <a:cs typeface="Times New Roman" panose="02020603050405020304" pitchFamily="18" charset="0"/>
              </a:rPr>
              <a:t>RESULTS &amp; ANALYSIS</a:t>
            </a:r>
            <a:endParaRPr lang="en-IN" dirty="0"/>
          </a:p>
        </p:txBody>
      </p:sp>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No.01  Batch No.DB8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26</a:t>
            </a:fld>
            <a:endParaRPr lang="en-IN"/>
          </a:p>
        </p:txBody>
      </p:sp>
      <p:pic>
        <p:nvPicPr>
          <p:cNvPr id="7" name="Content Placeholder 6"/>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392272" y="1331259"/>
            <a:ext cx="5853952" cy="4575175"/>
          </a:xfrm>
          <a:prstGeom prst="rect">
            <a:avLst/>
          </a:prstGeom>
        </p:spPr>
      </p:pic>
      <p:sp>
        <p:nvSpPr>
          <p:cNvPr id="8" name="Rectangle 7"/>
          <p:cNvSpPr/>
          <p:nvPr/>
        </p:nvSpPr>
        <p:spPr>
          <a:xfrm>
            <a:off x="470647" y="1781175"/>
            <a:ext cx="4814049" cy="4154984"/>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graph depicts that, it can be observed that the training and validation accuracies of MobileNet rise up to 99% in 10 epochs with closely aligned curves.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It is a sign of good generalization without </a:t>
            </a:r>
            <a:r>
              <a:rPr lang="en-US" sz="2400" dirty="0" err="1">
                <a:latin typeface="Times New Roman" panose="02020603050405020304" pitchFamily="18" charset="0"/>
                <a:cs typeface="Times New Roman" panose="02020603050405020304" pitchFamily="18" charset="0"/>
              </a:rPr>
              <a:t>overfitting</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3372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0306"/>
            <a:ext cx="10515600" cy="900953"/>
          </a:xfrm>
        </p:spPr>
        <p:txBody>
          <a:bodyPr/>
          <a:lstStyle/>
          <a:p>
            <a:pPr algn="ctr"/>
            <a:r>
              <a:rPr lang="en-IN" b="1" dirty="0">
                <a:latin typeface="Times New Roman" panose="02020603050405020304" pitchFamily="18" charset="0"/>
                <a:cs typeface="Times New Roman" panose="02020603050405020304" pitchFamily="18" charset="0"/>
              </a:rPr>
              <a:t>RESULTS &amp; ANALYSIS</a:t>
            </a:r>
            <a:endParaRPr lang="en-IN" dirty="0"/>
          </a:p>
        </p:txBody>
      </p:sp>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No.01  Batch No.DB8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27</a:t>
            </a:fld>
            <a:endParaRPr lang="en-IN"/>
          </a:p>
        </p:txBody>
      </p:sp>
      <p:sp>
        <p:nvSpPr>
          <p:cNvPr id="8" name="Rectangle 7"/>
          <p:cNvSpPr/>
          <p:nvPr/>
        </p:nvSpPr>
        <p:spPr>
          <a:xfrm>
            <a:off x="470647" y="1781175"/>
            <a:ext cx="4988859" cy="4524315"/>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graph depicts that the overall reduction of training and validation losses signifies that the MobileNet model learns well, and both losses are converging to 0.1. Since always the loss for validation is less than that of training.</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hints at good generalization and no signs of </a:t>
            </a:r>
            <a:r>
              <a:rPr lang="en-US" sz="2400" dirty="0" err="1">
                <a:latin typeface="Times New Roman" panose="02020603050405020304" pitchFamily="18" charset="0"/>
                <a:cs typeface="Times New Roman" panose="02020603050405020304" pitchFamily="18" charset="0"/>
              </a:rPr>
              <a:t>overfitting</a:t>
            </a:r>
            <a:r>
              <a:rPr lang="en-US" sz="2400" dirty="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9" name="Content Placeholder 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59506" y="1492624"/>
            <a:ext cx="6143707" cy="4652250"/>
          </a:xfrm>
          <a:prstGeom prst="rect">
            <a:avLst/>
          </a:prstGeom>
        </p:spPr>
      </p:pic>
    </p:spTree>
    <p:extLst>
      <p:ext uri="{BB962C8B-B14F-4D97-AF65-F5344CB8AC3E}">
        <p14:creationId xmlns:p14="http://schemas.microsoft.com/office/powerpoint/2010/main" val="1761017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0306"/>
            <a:ext cx="10515600" cy="900953"/>
          </a:xfrm>
        </p:spPr>
        <p:txBody>
          <a:bodyPr/>
          <a:lstStyle/>
          <a:p>
            <a:pPr algn="ctr"/>
            <a:r>
              <a:rPr lang="en-IN" b="1" dirty="0">
                <a:latin typeface="Times New Roman" panose="02020603050405020304" pitchFamily="18" charset="0"/>
                <a:cs typeface="Times New Roman" panose="02020603050405020304" pitchFamily="18" charset="0"/>
              </a:rPr>
              <a:t>RESULTS &amp; ANALYSIS</a:t>
            </a:r>
            <a:endParaRPr lang="en-IN" dirty="0"/>
          </a:p>
        </p:txBody>
      </p:sp>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No.01  Batch No.DB8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28</a:t>
            </a:fld>
            <a:endParaRPr lang="en-IN"/>
          </a:p>
        </p:txBody>
      </p:sp>
      <p:sp>
        <p:nvSpPr>
          <p:cNvPr id="3" name="Content Placeholder 2"/>
          <p:cNvSpPr>
            <a:spLocks noGrp="1"/>
          </p:cNvSpPr>
          <p:nvPr>
            <p:ph idx="1"/>
          </p:nvPr>
        </p:nvSpPr>
        <p:spPr>
          <a:xfrm>
            <a:off x="632013" y="1423333"/>
            <a:ext cx="11282080" cy="4840942"/>
          </a:xfrm>
        </p:spPr>
        <p:txBody>
          <a:bodyPr>
            <a:normAutofit/>
          </a:bodyPr>
          <a:lstStyle/>
          <a:p>
            <a:pPr algn="just"/>
            <a:r>
              <a:rPr lang="en-US" sz="2400" dirty="0">
                <a:latin typeface="Times New Roman" panose="02020603050405020304" pitchFamily="18" charset="0"/>
                <a:cs typeface="Times New Roman" panose="02020603050405020304" pitchFamily="18" charset="0"/>
              </a:rPr>
              <a:t>The graph depicts that, T4 GPU</a:t>
            </a:r>
          </a:p>
          <a:p>
            <a:pPr marL="0" indent="0" algn="just">
              <a:buNone/>
            </a:pPr>
            <a:r>
              <a:rPr lang="en-US" sz="2400" dirty="0">
                <a:latin typeface="Times New Roman" panose="02020603050405020304" pitchFamily="18" charset="0"/>
                <a:cs typeface="Times New Roman" panose="02020603050405020304" pitchFamily="18" charset="0"/>
              </a:rPr>
              <a:t>  significantly reduces the training</a:t>
            </a:r>
          </a:p>
          <a:p>
            <a:pPr marL="0" indent="0" algn="just">
              <a:buNone/>
            </a:pPr>
            <a:r>
              <a:rPr lang="en-US" sz="2400" dirty="0">
                <a:latin typeface="Times New Roman" panose="02020603050405020304" pitchFamily="18" charset="0"/>
                <a:cs typeface="Times New Roman" panose="02020603050405020304" pitchFamily="18" charset="0"/>
              </a:rPr>
              <a:t>  time per epoch compared to the</a:t>
            </a:r>
          </a:p>
          <a:p>
            <a:pPr marL="0" indent="0" algn="just">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CPU,speeding</a:t>
            </a:r>
            <a:r>
              <a:rPr lang="en-US" sz="2400" dirty="0">
                <a:latin typeface="Times New Roman" panose="02020603050405020304" pitchFamily="18" charset="0"/>
                <a:cs typeface="Times New Roman" panose="02020603050405020304" pitchFamily="18" charset="0"/>
              </a:rPr>
              <a:t> up model </a:t>
            </a:r>
          </a:p>
          <a:p>
            <a:pPr marL="0" indent="0" algn="just">
              <a:buNone/>
            </a:pPr>
            <a:r>
              <a:rPr lang="en-US" sz="2400" dirty="0">
                <a:latin typeface="Times New Roman" panose="02020603050405020304" pitchFamily="18" charset="0"/>
                <a:cs typeface="Times New Roman" panose="02020603050405020304" pitchFamily="18" charset="0"/>
              </a:rPr>
              <a:t>  development and testing. </a:t>
            </a:r>
          </a:p>
          <a:p>
            <a:pPr algn="just"/>
            <a:r>
              <a:rPr lang="en-US" sz="2400" dirty="0">
                <a:latin typeface="Times New Roman" panose="02020603050405020304" pitchFamily="18" charset="0"/>
                <a:cs typeface="Times New Roman" panose="02020603050405020304" pitchFamily="18" charset="0"/>
              </a:rPr>
              <a:t>This makes it important for</a:t>
            </a:r>
          </a:p>
          <a:p>
            <a:pPr marL="0" indent="0" algn="just">
              <a:buNone/>
            </a:pPr>
            <a:r>
              <a:rPr lang="en-US" sz="2400" dirty="0">
                <a:latin typeface="Times New Roman" panose="02020603050405020304" pitchFamily="18" charset="0"/>
                <a:cs typeface="Times New Roman" panose="02020603050405020304" pitchFamily="18" charset="0"/>
              </a:rPr>
              <a:t>   high-performance machine</a:t>
            </a:r>
          </a:p>
          <a:p>
            <a:pPr marL="0" indent="0" algn="just">
              <a:buNone/>
            </a:pPr>
            <a:r>
              <a:rPr lang="en-US" sz="2400" dirty="0">
                <a:latin typeface="Times New Roman" panose="02020603050405020304" pitchFamily="18" charset="0"/>
                <a:cs typeface="Times New Roman" panose="02020603050405020304" pitchFamily="18" charset="0"/>
              </a:rPr>
              <a:t>   learning experiments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5136776" y="1423333"/>
            <a:ext cx="6777317" cy="4652684"/>
          </a:xfrm>
          <a:prstGeom prst="rect">
            <a:avLst/>
          </a:prstGeom>
        </p:spPr>
      </p:pic>
    </p:spTree>
    <p:extLst>
      <p:ext uri="{BB962C8B-B14F-4D97-AF65-F5344CB8AC3E}">
        <p14:creationId xmlns:p14="http://schemas.microsoft.com/office/powerpoint/2010/main" val="4387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CONCLUSION &amp; FUTURE SCOPE</a:t>
            </a:r>
            <a:endParaRPr lang="en-IN" dirty="0"/>
          </a:p>
        </p:txBody>
      </p:sp>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No.01  Batch No.DB8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29</a:t>
            </a:fld>
            <a:endParaRPr lang="en-IN" dirty="0"/>
          </a:p>
        </p:txBody>
      </p:sp>
      <p:sp>
        <p:nvSpPr>
          <p:cNvPr id="7" name="Rectangle 1"/>
          <p:cNvSpPr>
            <a:spLocks noGrp="1" noChangeArrowheads="1"/>
          </p:cNvSpPr>
          <p:nvPr>
            <p:ph idx="1"/>
          </p:nvPr>
        </p:nvSpPr>
        <p:spPr bwMode="auto">
          <a:xfrm>
            <a:off x="578224" y="1949923"/>
            <a:ext cx="11040035" cy="339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The proposed </a:t>
            </a:r>
            <a:r>
              <a:rPr lang="en-US" sz="2400" b="1" dirty="0"/>
              <a:t>Attention-enhanced MobileNetV2</a:t>
            </a:r>
            <a:r>
              <a:rPr lang="en-US" sz="2400" dirty="0"/>
              <a:t> achieved </a:t>
            </a:r>
            <a:r>
              <a:rPr lang="en-US" sz="2400" b="1" dirty="0"/>
              <a:t>96% accuracy</a:t>
            </a:r>
            <a:r>
              <a:rPr lang="en-US" sz="2400" dirty="0"/>
              <a:t> and proved effective for early-stage lung cancer classification. It’s lightweight, interpretable, and deployable on real-time clinical systems.</a:t>
            </a:r>
          </a:p>
          <a:p>
            <a:r>
              <a:rPr lang="en-US" sz="2400" b="1" dirty="0"/>
              <a:t>Future Scope:</a:t>
            </a:r>
            <a:endParaRPr lang="en-US" sz="2400" dirty="0"/>
          </a:p>
          <a:p>
            <a:r>
              <a:rPr lang="en-US" sz="2400" dirty="0"/>
              <a:t>Expand dataset and add 3D volumetric CT analysis.</a:t>
            </a:r>
          </a:p>
          <a:p>
            <a:r>
              <a:rPr lang="en-US" sz="2400" dirty="0"/>
              <a:t>Explore </a:t>
            </a:r>
            <a:r>
              <a:rPr lang="en-US" sz="2400" b="1" dirty="0"/>
              <a:t>federated learning</a:t>
            </a:r>
            <a:r>
              <a:rPr lang="en-US" sz="2400" dirty="0"/>
              <a:t> for privacy-preserving training.</a:t>
            </a:r>
          </a:p>
          <a:p>
            <a:r>
              <a:rPr lang="en-US" sz="2400" dirty="0"/>
              <a:t>Deploy as a </a:t>
            </a:r>
            <a:r>
              <a:rPr lang="en-US" sz="2400" b="1" dirty="0"/>
              <a:t>cloud/edge-based diagnostic tool</a:t>
            </a:r>
            <a:r>
              <a:rPr lang="en-US" sz="2400" dirty="0"/>
              <a:t>.</a:t>
            </a:r>
          </a:p>
          <a:p>
            <a:r>
              <a:rPr lang="en-US" sz="2400" dirty="0"/>
              <a:t>Improve segmentation to highlight lesion boundaries.</a:t>
            </a:r>
          </a:p>
        </p:txBody>
      </p:sp>
    </p:spTree>
    <p:extLst>
      <p:ext uri="{BB962C8B-B14F-4D97-AF65-F5344CB8AC3E}">
        <p14:creationId xmlns:p14="http://schemas.microsoft.com/office/powerpoint/2010/main" val="1783655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73486"/>
            <a:ext cx="10173182" cy="810555"/>
          </a:xfrm>
        </p:spPr>
        <p:txBody>
          <a:bodyPr/>
          <a:lstStyle/>
          <a:p>
            <a:pPr algn="ctr"/>
            <a:r>
              <a:rPr lang="en-US" b="1">
                <a:latin typeface="Times New Roman" panose="02020603050405020304" pitchFamily="18" charset="0"/>
                <a:cs typeface="Times New Roman" panose="02020603050405020304" pitchFamily="18" charset="0"/>
              </a:rPr>
              <a:t>OUTLINE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940158" y="1274193"/>
            <a:ext cx="10534917" cy="5082157"/>
          </a:xfrm>
        </p:spPr>
        <p:txBody>
          <a:bodyPr>
            <a:normAutofit lnSpcReduction="10000"/>
          </a:bodyPr>
          <a:lstStyle/>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Abstract</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Introduction</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Literature Survey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Research Gaps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Problem Statement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Objectives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Block Diagram / Flow Diagram</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Methodology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Implementation</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Results and Analysis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Conclusion &amp; Future Scope</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References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Acknowledgements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Question and Answers </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No.01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752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2032"/>
          </a:xfrm>
        </p:spPr>
        <p:txBody>
          <a:bodyPr/>
          <a:lstStyle/>
          <a:p>
            <a:pPr algn="ctr"/>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No.01  Batch No.DB8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30</a:t>
            </a:fld>
            <a:endParaRPr lang="en-IN"/>
          </a:p>
        </p:txBody>
      </p:sp>
      <p:sp>
        <p:nvSpPr>
          <p:cNvPr id="8" name="Rectangle 2">
            <a:extLst>
              <a:ext uri="{FF2B5EF4-FFF2-40B4-BE49-F238E27FC236}">
                <a16:creationId xmlns:a16="http://schemas.microsoft.com/office/drawing/2014/main" id="{6571CF96-F29A-BE10-A5BB-08899A97E922}"/>
              </a:ext>
            </a:extLst>
          </p:cNvPr>
          <p:cNvSpPr>
            <a:spLocks noGrp="1" noChangeArrowheads="1"/>
          </p:cNvSpPr>
          <p:nvPr>
            <p:ph idx="1"/>
          </p:nvPr>
        </p:nvSpPr>
        <p:spPr bwMode="auto">
          <a:xfrm>
            <a:off x="557504" y="1016912"/>
            <a:ext cx="11076992" cy="500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rPr>
              <a:t>S. Z. Reem, S. M. A. Sumon, A. Howlader, and M. Sarker, “A Deep Learning Strategy for Accurate Lung Cancer Subtype Classification Using Convolutional Neural Networks,” </a:t>
            </a:r>
            <a:r>
              <a:rPr kumimoji="0" lang="en-US" altLang="en-US" sz="1100" b="0" i="1" u="none" strike="noStrike" cap="none" normalizeH="0" baseline="0" dirty="0">
                <a:ln>
                  <a:noFill/>
                </a:ln>
                <a:solidFill>
                  <a:schemeClr val="tx1"/>
                </a:solidFill>
                <a:effectLst/>
                <a:latin typeface="Arial" panose="020B0604020202020204" pitchFamily="34" charset="0"/>
              </a:rPr>
              <a:t>Proc. 13th Int. Conf. on Electrical and Computer Engineering (ICECE)</a:t>
            </a:r>
            <a:r>
              <a:rPr kumimoji="0" lang="en-US" altLang="en-US" sz="1100" b="0" i="0" u="none" strike="noStrike" cap="none" normalizeH="0" baseline="0" dirty="0">
                <a:ln>
                  <a:noFill/>
                </a:ln>
                <a:solidFill>
                  <a:schemeClr val="tx1"/>
                </a:solidFill>
                <a:effectLst/>
                <a:latin typeface="Arial" panose="020B0604020202020204" pitchFamily="34" charset="0"/>
              </a:rPr>
              <a:t>, Dhaka, Bangladesh, 2024, pp. 585–590.</a:t>
            </a:r>
          </a:p>
          <a:p>
            <a:pPr marR="0" lvl="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rPr>
              <a:t>Q. Firdaus, R. </a:t>
            </a:r>
            <a:r>
              <a:rPr kumimoji="0" lang="en-US" altLang="en-US" sz="1100" b="0" i="0" u="none" strike="noStrike" cap="none" normalizeH="0" baseline="0" dirty="0" err="1">
                <a:ln>
                  <a:noFill/>
                </a:ln>
                <a:solidFill>
                  <a:schemeClr val="tx1"/>
                </a:solidFill>
                <a:effectLst/>
                <a:latin typeface="Arial" panose="020B0604020202020204" pitchFamily="34" charset="0"/>
              </a:rPr>
              <a:t>Sigit</a:t>
            </a:r>
            <a:r>
              <a:rPr kumimoji="0" lang="en-US" altLang="en-US" sz="1100" b="0" i="0" u="none" strike="noStrike" cap="none" normalizeH="0" baseline="0" dirty="0">
                <a:ln>
                  <a:noFill/>
                </a:ln>
                <a:solidFill>
                  <a:schemeClr val="tx1"/>
                </a:solidFill>
                <a:effectLst/>
                <a:latin typeface="Arial" panose="020B0604020202020204" pitchFamily="34" charset="0"/>
              </a:rPr>
              <a:t>, T. Harsono, and A. Anwar, “Lung Cancer Detection Based on CT-Scan Images with Detection Features Using Gray Level Co-Occurrence Matrix (GLCM) and Support Vector Machine (SVM) Methods,” </a:t>
            </a:r>
            <a:r>
              <a:rPr kumimoji="0" lang="en-US" altLang="en-US" sz="1100" b="0" i="1" u="none" strike="noStrike" cap="none" normalizeH="0" baseline="0" dirty="0">
                <a:ln>
                  <a:noFill/>
                </a:ln>
                <a:solidFill>
                  <a:schemeClr val="tx1"/>
                </a:solidFill>
                <a:effectLst/>
                <a:latin typeface="Arial" panose="020B0604020202020204" pitchFamily="34" charset="0"/>
              </a:rPr>
              <a:t>Int. Electron. Symp. (IES)</a:t>
            </a:r>
            <a:r>
              <a:rPr kumimoji="0" lang="en-US" altLang="en-US" sz="1100" b="0" i="0" u="none" strike="noStrike" cap="none" normalizeH="0" baseline="0" dirty="0">
                <a:ln>
                  <a:noFill/>
                </a:ln>
                <a:solidFill>
                  <a:schemeClr val="tx1"/>
                </a:solidFill>
                <a:effectLst/>
                <a:latin typeface="Arial" panose="020B0604020202020204" pitchFamily="34" charset="0"/>
              </a:rPr>
              <a:t>, Surabaya, Indonesia, 2020, pp. 643–648.</a:t>
            </a:r>
          </a:p>
          <a:p>
            <a:pPr marR="0" lvl="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rPr>
              <a:t>V. A. Binson and M. </a:t>
            </a:r>
            <a:r>
              <a:rPr kumimoji="0" lang="en-US" altLang="en-US" sz="1100" b="0" i="0" u="none" strike="noStrike" cap="none" normalizeH="0" baseline="0" dirty="0" err="1">
                <a:ln>
                  <a:noFill/>
                </a:ln>
                <a:solidFill>
                  <a:schemeClr val="tx1"/>
                </a:solidFill>
                <a:effectLst/>
                <a:latin typeface="Arial" panose="020B0604020202020204" pitchFamily="34" charset="0"/>
              </a:rPr>
              <a:t>Subramoniam</a:t>
            </a:r>
            <a:r>
              <a:rPr kumimoji="0" lang="en-US" altLang="en-US" sz="1100" b="0" i="0" u="none" strike="noStrike" cap="none" normalizeH="0" baseline="0" dirty="0">
                <a:ln>
                  <a:noFill/>
                </a:ln>
                <a:solidFill>
                  <a:schemeClr val="tx1"/>
                </a:solidFill>
                <a:effectLst/>
                <a:latin typeface="Arial" panose="020B0604020202020204" pitchFamily="34" charset="0"/>
              </a:rPr>
              <a:t>, “Advances in Early Lung Cancer Detection: A Systematic Review,” </a:t>
            </a:r>
            <a:r>
              <a:rPr kumimoji="0" lang="en-US" altLang="en-US" sz="1100" b="0" i="1" u="none" strike="noStrike" cap="none" normalizeH="0" baseline="0" dirty="0">
                <a:ln>
                  <a:noFill/>
                </a:ln>
                <a:solidFill>
                  <a:schemeClr val="tx1"/>
                </a:solidFill>
                <a:effectLst/>
                <a:latin typeface="Arial" panose="020B0604020202020204" pitchFamily="34" charset="0"/>
              </a:rPr>
              <a:t>Int. Conf. on Circuits and Systems in Digital Enterprise Technology (ICCSDET)</a:t>
            </a:r>
            <a:r>
              <a:rPr kumimoji="0" lang="en-US" altLang="en-US" sz="1100" b="0" i="0" u="none" strike="noStrike" cap="none" normalizeH="0" baseline="0" dirty="0">
                <a:ln>
                  <a:noFill/>
                </a:ln>
                <a:solidFill>
                  <a:schemeClr val="tx1"/>
                </a:solidFill>
                <a:effectLst/>
                <a:latin typeface="Arial" panose="020B0604020202020204" pitchFamily="34" charset="0"/>
              </a:rPr>
              <a:t>, Kottayam, India, 2018, pp. 1–5.</a:t>
            </a:r>
          </a:p>
          <a:p>
            <a:pPr marR="0" lvl="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rPr>
              <a:t>S. </a:t>
            </a:r>
            <a:r>
              <a:rPr kumimoji="0" lang="en-US" altLang="en-US" sz="1100" b="0" i="0" u="none" strike="noStrike" cap="none" normalizeH="0" baseline="0" dirty="0" err="1">
                <a:ln>
                  <a:noFill/>
                </a:ln>
                <a:solidFill>
                  <a:schemeClr val="tx1"/>
                </a:solidFill>
                <a:effectLst/>
                <a:latin typeface="Arial" panose="020B0604020202020204" pitchFamily="34" charset="0"/>
              </a:rPr>
              <a:t>Narvekar</a:t>
            </a:r>
            <a:r>
              <a:rPr kumimoji="0" lang="en-US" altLang="en-US" sz="1100" b="0" i="0" u="none" strike="noStrike" cap="none" normalizeH="0" baseline="0" dirty="0">
                <a:ln>
                  <a:noFill/>
                </a:ln>
                <a:solidFill>
                  <a:schemeClr val="tx1"/>
                </a:solidFill>
                <a:effectLst/>
                <a:latin typeface="Arial" panose="020B0604020202020204" pitchFamily="34" charset="0"/>
              </a:rPr>
              <a:t> et al., “A Survey on Detection of Lung Cancer Using Different Image Processing Techniques,” </a:t>
            </a:r>
            <a:r>
              <a:rPr kumimoji="0" lang="en-US" altLang="en-US" sz="1100" b="0" i="1" u="none" strike="noStrike" cap="none" normalizeH="0" baseline="0" dirty="0">
                <a:ln>
                  <a:noFill/>
                </a:ln>
                <a:solidFill>
                  <a:schemeClr val="tx1"/>
                </a:solidFill>
                <a:effectLst/>
                <a:latin typeface="Arial" panose="020B0604020202020204" pitchFamily="34" charset="0"/>
              </a:rPr>
              <a:t>3rd Int. Conf. on Intelligent Engineering and Management (ICIEM)</a:t>
            </a:r>
            <a:r>
              <a:rPr kumimoji="0" lang="en-US" altLang="en-US" sz="1100" b="0" i="0" u="none" strike="noStrike" cap="none" normalizeH="0" baseline="0" dirty="0">
                <a:ln>
                  <a:noFill/>
                </a:ln>
                <a:solidFill>
                  <a:schemeClr val="tx1"/>
                </a:solidFill>
                <a:effectLst/>
                <a:latin typeface="Arial" panose="020B0604020202020204" pitchFamily="34" charset="0"/>
              </a:rPr>
              <a:t>, London, U.K., 2022, pp. 13–18.</a:t>
            </a:r>
          </a:p>
          <a:p>
            <a:pPr marR="0" lvl="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rPr>
              <a:t>S. Shafiq, M. A. Asghar, M. E. Amjad, and J. Ibrahim, “An Effective Early Stage Detection of Lung Cancer Using Fuzzy Local Information </a:t>
            </a:r>
            <a:r>
              <a:rPr kumimoji="0" lang="en-US" altLang="en-US" sz="1100" b="0" i="0" u="none" strike="noStrike" cap="none" normalizeH="0" baseline="0" dirty="0" err="1">
                <a:ln>
                  <a:noFill/>
                </a:ln>
                <a:solidFill>
                  <a:schemeClr val="tx1"/>
                </a:solidFill>
                <a:effectLst/>
                <a:latin typeface="Arial" panose="020B0604020202020204" pitchFamily="34" charset="0"/>
              </a:rPr>
              <a:t>cMean</a:t>
            </a:r>
            <a:r>
              <a:rPr kumimoji="0" lang="en-US" altLang="en-US" sz="1100" b="0" i="0" u="none" strike="noStrike" cap="none" normalizeH="0" baseline="0" dirty="0">
                <a:ln>
                  <a:noFill/>
                </a:ln>
                <a:solidFill>
                  <a:schemeClr val="tx1"/>
                </a:solidFill>
                <a:effectLst/>
                <a:latin typeface="Arial" panose="020B0604020202020204" pitchFamily="34" charset="0"/>
              </a:rPr>
              <a:t> and </a:t>
            </a:r>
            <a:r>
              <a:rPr kumimoji="0" lang="en-US" altLang="en-US" sz="1100" b="0" i="0" u="none" strike="noStrike" cap="none" normalizeH="0" baseline="0" dirty="0" err="1">
                <a:ln>
                  <a:noFill/>
                </a:ln>
                <a:solidFill>
                  <a:schemeClr val="tx1"/>
                </a:solidFill>
                <a:effectLst/>
                <a:latin typeface="Arial" panose="020B0604020202020204" pitchFamily="34" charset="0"/>
              </a:rPr>
              <a:t>GoogLeNet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1" u="none" strike="noStrike" cap="none" normalizeH="0" baseline="0" dirty="0">
                <a:ln>
                  <a:noFill/>
                </a:ln>
                <a:solidFill>
                  <a:schemeClr val="tx1"/>
                </a:solidFill>
                <a:effectLst/>
                <a:latin typeface="Arial" panose="020B0604020202020204" pitchFamily="34" charset="0"/>
              </a:rPr>
              <a:t>16th Int. Conf. on Open Source Systems and Technologies (ICOSST)</a:t>
            </a:r>
            <a:r>
              <a:rPr kumimoji="0" lang="en-US" altLang="en-US" sz="1100" b="0" i="0" u="none" strike="noStrike" cap="none" normalizeH="0" baseline="0" dirty="0">
                <a:ln>
                  <a:noFill/>
                </a:ln>
                <a:solidFill>
                  <a:schemeClr val="tx1"/>
                </a:solidFill>
                <a:effectLst/>
                <a:latin typeface="Arial" panose="020B0604020202020204" pitchFamily="34" charset="0"/>
              </a:rPr>
              <a:t>, Lahore, Pakistan, 2022, pp. 1–6.</a:t>
            </a:r>
          </a:p>
          <a:p>
            <a:pPr marR="0" lvl="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rPr>
              <a:t>A. McWilliams et al., “Sex and Smoking Status Effects on the Early Detection of Lung Cancer Using an Electronic Nose,” </a:t>
            </a:r>
            <a:r>
              <a:rPr kumimoji="0" lang="en-US" altLang="en-US" sz="1100" b="0" i="1" u="none" strike="noStrike" cap="none" normalizeH="0" baseline="0" dirty="0">
                <a:ln>
                  <a:noFill/>
                </a:ln>
                <a:solidFill>
                  <a:schemeClr val="tx1"/>
                </a:solidFill>
                <a:effectLst/>
                <a:latin typeface="Arial" panose="020B0604020202020204" pitchFamily="34" charset="0"/>
              </a:rPr>
              <a:t>IEEE Transactions on Biomedical Engineering</a:t>
            </a:r>
            <a:r>
              <a:rPr kumimoji="0" lang="en-US" altLang="en-US" sz="1100" b="0" i="0" u="none" strike="noStrike" cap="none" normalizeH="0" baseline="0" dirty="0">
                <a:ln>
                  <a:noFill/>
                </a:ln>
                <a:solidFill>
                  <a:schemeClr val="tx1"/>
                </a:solidFill>
                <a:effectLst/>
                <a:latin typeface="Arial" panose="020B0604020202020204" pitchFamily="34" charset="0"/>
              </a:rPr>
              <a:t>, vol. 62, no. 8, pp. 2044–2054, Aug. 2015.</a:t>
            </a:r>
          </a:p>
          <a:p>
            <a:pPr marR="0" lvl="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rPr>
              <a:t>S. Vikruthi et al., “Performance Analysis of Gene Expression Profiles of Lung Cancer Prediction Using JR Algorithm,” </a:t>
            </a:r>
            <a:r>
              <a:rPr kumimoji="0" lang="en-US" altLang="en-US" sz="1100" b="0" i="1" u="none" strike="noStrike" cap="none" normalizeH="0" baseline="0" dirty="0">
                <a:ln>
                  <a:noFill/>
                </a:ln>
                <a:solidFill>
                  <a:schemeClr val="tx1"/>
                </a:solidFill>
                <a:effectLst/>
                <a:latin typeface="Arial" panose="020B0604020202020204" pitchFamily="34" charset="0"/>
              </a:rPr>
              <a:t>Int. Conf. on Sustainable Communication Networks and Application (ICSCNA)</a:t>
            </a:r>
            <a:r>
              <a:rPr kumimoji="0" lang="en-US" altLang="en-US" sz="1100" b="0" i="0" u="none" strike="noStrike" cap="none" normalizeH="0" baseline="0" dirty="0">
                <a:ln>
                  <a:noFill/>
                </a:ln>
                <a:solidFill>
                  <a:schemeClr val="tx1"/>
                </a:solidFill>
                <a:effectLst/>
                <a:latin typeface="Arial" panose="020B0604020202020204" pitchFamily="34" charset="0"/>
              </a:rPr>
              <a:t>, Theni, India, 2023, pp. 1731–1736.</a:t>
            </a:r>
          </a:p>
          <a:p>
            <a:pPr marR="0" lvl="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rPr>
              <a:t>T. N. R. </a:t>
            </a:r>
            <a:r>
              <a:rPr kumimoji="0" lang="en-US" altLang="en-US" sz="1100" b="0" i="0" u="none" strike="noStrike" cap="none" normalizeH="0" baseline="0" dirty="0" err="1">
                <a:ln>
                  <a:noFill/>
                </a:ln>
                <a:solidFill>
                  <a:schemeClr val="tx1"/>
                </a:solidFill>
                <a:effectLst/>
                <a:latin typeface="Arial" panose="020B0604020202020204" pitchFamily="34" charset="0"/>
              </a:rPr>
              <a:t>Rohimat</a:t>
            </a:r>
            <a:r>
              <a:rPr kumimoji="0" lang="en-US" altLang="en-US" sz="1100" b="0" i="0" u="none" strike="noStrike" cap="none" normalizeH="0" baseline="0" dirty="0">
                <a:ln>
                  <a:noFill/>
                </a:ln>
                <a:solidFill>
                  <a:schemeClr val="tx1"/>
                </a:solidFill>
                <a:effectLst/>
                <a:latin typeface="Arial" panose="020B0604020202020204" pitchFamily="34" charset="0"/>
              </a:rPr>
              <a:t>, F. </a:t>
            </a:r>
            <a:r>
              <a:rPr kumimoji="0" lang="en-US" altLang="en-US" sz="1100" b="0" i="0" u="none" strike="noStrike" cap="none" normalizeH="0" baseline="0" dirty="0" err="1">
                <a:ln>
                  <a:noFill/>
                </a:ln>
                <a:solidFill>
                  <a:schemeClr val="tx1"/>
                </a:solidFill>
                <a:effectLst/>
                <a:latin typeface="Arial" panose="020B0604020202020204" pitchFamily="34" charset="0"/>
              </a:rPr>
              <a:t>Nhita</a:t>
            </a:r>
            <a:r>
              <a:rPr kumimoji="0" lang="en-US" altLang="en-US" sz="1100" b="0" i="0" u="none" strike="noStrike" cap="none" normalizeH="0" baseline="0" dirty="0">
                <a:ln>
                  <a:noFill/>
                </a:ln>
                <a:solidFill>
                  <a:schemeClr val="tx1"/>
                </a:solidFill>
                <a:effectLst/>
                <a:latin typeface="Arial" panose="020B0604020202020204" pitchFamily="34" charset="0"/>
              </a:rPr>
              <a:t>, and I. Kurniawan, “Implementation of Genetic Algorithm–Support Vector Machine on Gene Expression Data in Identification of Non-Small Cell Lung Cancer in Nonsmoking Female,” </a:t>
            </a:r>
            <a:r>
              <a:rPr kumimoji="0" lang="en-US" altLang="en-US" sz="1100" b="0" i="1" u="none" strike="noStrike" cap="none" normalizeH="0" baseline="0" dirty="0">
                <a:ln>
                  <a:noFill/>
                </a:ln>
                <a:solidFill>
                  <a:schemeClr val="tx1"/>
                </a:solidFill>
                <a:effectLst/>
                <a:latin typeface="Arial" panose="020B0604020202020204" pitchFamily="34" charset="0"/>
              </a:rPr>
              <a:t>5th Int. Conf. of Computer and Informatics Engineering (IC2IE)</a:t>
            </a:r>
            <a:r>
              <a:rPr kumimoji="0" lang="en-US" altLang="en-US" sz="1100" b="0" i="0" u="none" strike="noStrike" cap="none" normalizeH="0" baseline="0" dirty="0">
                <a:ln>
                  <a:noFill/>
                </a:ln>
                <a:solidFill>
                  <a:schemeClr val="tx1"/>
                </a:solidFill>
                <a:effectLst/>
                <a:latin typeface="Arial" panose="020B0604020202020204" pitchFamily="34" charset="0"/>
              </a:rPr>
              <a:t>, Jakarta, Indonesia, 2022, pp. 361–366.</a:t>
            </a:r>
          </a:p>
          <a:p>
            <a:pPr marR="0" lvl="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rPr>
              <a:t>A. Sultana, T. T. Khan, and T. Hossain, “Comparison of Four Transfer Learning and Hybrid CNN Models on Three Types of Lung Cancer,” </a:t>
            </a:r>
            <a:r>
              <a:rPr kumimoji="0" lang="en-US" altLang="en-US" sz="1100" b="0" i="1" u="none" strike="noStrike" cap="none" normalizeH="0" baseline="0" dirty="0">
                <a:ln>
                  <a:noFill/>
                </a:ln>
                <a:solidFill>
                  <a:schemeClr val="tx1"/>
                </a:solidFill>
                <a:effectLst/>
                <a:latin typeface="Arial" panose="020B0604020202020204" pitchFamily="34" charset="0"/>
              </a:rPr>
              <a:t>5th Int. Conf. on Electrical Information and Communication Technology (EICT)</a:t>
            </a:r>
            <a:r>
              <a:rPr kumimoji="0" lang="en-US" altLang="en-US" sz="1100" b="0" i="0" u="none" strike="noStrike" cap="none" normalizeH="0" baseline="0" dirty="0">
                <a:ln>
                  <a:noFill/>
                </a:ln>
                <a:solidFill>
                  <a:schemeClr val="tx1"/>
                </a:solidFill>
                <a:effectLst/>
                <a:latin typeface="Arial" panose="020B0604020202020204" pitchFamily="34" charset="0"/>
              </a:rPr>
              <a:t>, Khulna, Bangladesh, 2021, pp. 1–6.</a:t>
            </a:r>
          </a:p>
          <a:p>
            <a:pPr marR="0" lvl="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rPr>
              <a:t>V. Mhatre, V. </a:t>
            </a:r>
            <a:r>
              <a:rPr kumimoji="0" lang="en-US" altLang="en-US" sz="1100" b="0" i="0" u="none" strike="noStrike" cap="none" normalizeH="0" baseline="0" dirty="0" err="1">
                <a:ln>
                  <a:noFill/>
                </a:ln>
                <a:solidFill>
                  <a:schemeClr val="tx1"/>
                </a:solidFill>
                <a:effectLst/>
                <a:latin typeface="Arial" panose="020B0604020202020204" pitchFamily="34" charset="0"/>
              </a:rPr>
              <a:t>Vispute</a:t>
            </a:r>
            <a:r>
              <a:rPr kumimoji="0" lang="en-US" altLang="en-US" sz="1100" b="0" i="0" u="none" strike="noStrike" cap="none" normalizeH="0" baseline="0" dirty="0">
                <a:ln>
                  <a:noFill/>
                </a:ln>
                <a:solidFill>
                  <a:schemeClr val="tx1"/>
                </a:solidFill>
                <a:effectLst/>
                <a:latin typeface="Arial" panose="020B0604020202020204" pitchFamily="34" charset="0"/>
              </a:rPr>
              <a:t>, K. </a:t>
            </a:r>
            <a:r>
              <a:rPr kumimoji="0" lang="en-US" altLang="en-US" sz="1100" b="0" i="0" u="none" strike="noStrike" cap="none" normalizeH="0" baseline="0" dirty="0" err="1">
                <a:ln>
                  <a:noFill/>
                </a:ln>
                <a:solidFill>
                  <a:schemeClr val="tx1"/>
                </a:solidFill>
                <a:effectLst/>
                <a:latin typeface="Arial" panose="020B0604020202020204" pitchFamily="34" charset="0"/>
              </a:rPr>
              <a:t>Talele</a:t>
            </a:r>
            <a:r>
              <a:rPr kumimoji="0" lang="en-US" altLang="en-US" sz="1100" b="0" i="0" u="none" strike="noStrike" cap="none" normalizeH="0" baseline="0" dirty="0">
                <a:ln>
                  <a:noFill/>
                </a:ln>
                <a:solidFill>
                  <a:schemeClr val="tx1"/>
                </a:solidFill>
                <a:effectLst/>
                <a:latin typeface="Arial" panose="020B0604020202020204" pitchFamily="34" charset="0"/>
              </a:rPr>
              <a:t>, and N. Mishra, “Early Detection of Lung Cancer Using Computer Aided Tomography Images,” </a:t>
            </a:r>
            <a:r>
              <a:rPr kumimoji="0" lang="en-US" altLang="en-US" sz="1100" b="0" i="1" u="none" strike="noStrike" cap="none" normalizeH="0" baseline="0" dirty="0">
                <a:ln>
                  <a:noFill/>
                </a:ln>
                <a:solidFill>
                  <a:schemeClr val="tx1"/>
                </a:solidFill>
                <a:effectLst/>
                <a:latin typeface="Arial" panose="020B0604020202020204" pitchFamily="34" charset="0"/>
              </a:rPr>
              <a:t>12th Int. Conf. on Computing Communication and Networking Technologies (ICCCNT)</a:t>
            </a:r>
            <a:r>
              <a:rPr kumimoji="0" lang="en-US" altLang="en-US" sz="1100" b="0" i="0" u="none" strike="noStrike" cap="none" normalizeH="0" baseline="0" dirty="0">
                <a:ln>
                  <a:noFill/>
                </a:ln>
                <a:solidFill>
                  <a:schemeClr val="tx1"/>
                </a:solidFill>
                <a:effectLst/>
                <a:latin typeface="Arial" panose="020B0604020202020204" pitchFamily="34" charset="0"/>
              </a:rPr>
              <a:t>, Kharagpur, India, 2021, pp. 1–5.</a:t>
            </a:r>
          </a:p>
        </p:txBody>
      </p:sp>
    </p:spTree>
    <p:extLst>
      <p:ext uri="{BB962C8B-B14F-4D97-AF65-F5344CB8AC3E}">
        <p14:creationId xmlns:p14="http://schemas.microsoft.com/office/powerpoint/2010/main" val="2451012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            ACKNOWLEDGEMENTS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8565" y="1573306"/>
            <a:ext cx="11066929" cy="4783044"/>
          </a:xfrm>
        </p:spPr>
        <p:txBody>
          <a:bodyPr>
            <a:noAutofit/>
          </a:bodyPr>
          <a:lstStyle/>
          <a:p>
            <a:r>
              <a:rPr lang="en-US" sz="2400" dirty="0"/>
              <a:t>We would like to express our gratitude to </a:t>
            </a:r>
            <a:r>
              <a:rPr lang="en-US" sz="2400" b="1" dirty="0"/>
              <a:t>Dr. K. V. Narasimha Reddy</a:t>
            </a:r>
            <a:r>
              <a:rPr lang="en-US" sz="2400" dirty="0"/>
              <a:t>, Professor, Department of CSE, </a:t>
            </a:r>
            <a:r>
              <a:rPr lang="en-US" sz="2400" dirty="0" err="1"/>
              <a:t>Narasaraopeta</a:t>
            </a:r>
            <a:r>
              <a:rPr lang="en-US" sz="2400" dirty="0"/>
              <a:t> Engineering College, for his continuous guidance and support.</a:t>
            </a:r>
            <a:br>
              <a:rPr lang="en-US" sz="2400" dirty="0"/>
            </a:br>
            <a:r>
              <a:rPr lang="en-US" sz="2400" dirty="0"/>
              <a:t>We also thank the faculty and staff for providing the resources and encouragement that helped us complete this project successfully.</a:t>
            </a:r>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For any questions or further discussions, feel free to reach out:-</a:t>
            </a:r>
          </a:p>
          <a:p>
            <a:pPr marL="0" indent="0">
              <a:buNone/>
            </a:pPr>
            <a:r>
              <a:rPr lang="en-US" sz="2300" dirty="0">
                <a:latin typeface="Times New Roman" panose="02020603050405020304" pitchFamily="18" charset="0"/>
                <a:cs typeface="Times New Roman" panose="02020603050405020304" pitchFamily="18" charset="0"/>
              </a:rPr>
              <a:t>	Email: akhilduddi95@gmail.com</a:t>
            </a:r>
            <a:br>
              <a:rPr lang="en-US" sz="2300" dirty="0">
                <a:latin typeface="Times New Roman" panose="02020603050405020304" pitchFamily="18" charset="0"/>
                <a:cs typeface="Times New Roman" panose="02020603050405020304" pitchFamily="18" charset="0"/>
              </a:rPr>
            </a:br>
            <a:r>
              <a:rPr lang="en-US" sz="2300" dirty="0">
                <a:latin typeface="Times New Roman" panose="02020603050405020304" pitchFamily="18" charset="0"/>
                <a:cs typeface="Times New Roman" panose="02020603050405020304" pitchFamily="18" charset="0"/>
              </a:rPr>
              <a:t>	Phone:9550992307</a:t>
            </a:r>
          </a:p>
          <a:p>
            <a:pPr marL="0" indent="0">
              <a:buNone/>
            </a:pPr>
            <a:r>
              <a:rPr lang="en-US" sz="2300" dirty="0">
                <a:latin typeface="Times New Roman" panose="02020603050405020304" pitchFamily="18" charset="0"/>
                <a:cs typeface="Times New Roman" panose="02020603050405020304" pitchFamily="18" charset="0"/>
              </a:rPr>
              <a:t>	Email: </a:t>
            </a:r>
            <a:r>
              <a:rPr lang="en-US" sz="2300" dirty="0" err="1">
                <a:latin typeface="Times New Roman" panose="02020603050405020304" pitchFamily="18" charset="0"/>
                <a:cs typeface="Times New Roman" panose="02020603050405020304" pitchFamily="18" charset="0"/>
              </a:rPr>
              <a:t>silarpokemon</a:t>
            </a:r>
            <a:r>
              <a:rPr lang="en-IN" sz="2300" dirty="0">
                <a:latin typeface="Times New Roman" panose="02020603050405020304" pitchFamily="18" charset="0"/>
                <a:cs typeface="Times New Roman" panose="02020603050405020304" pitchFamily="18" charset="0"/>
              </a:rPr>
              <a:t>@gmail.com</a:t>
            </a:r>
            <a:br>
              <a:rPr lang="en-US" sz="2300" dirty="0">
                <a:latin typeface="Times New Roman" panose="02020603050405020304" pitchFamily="18" charset="0"/>
                <a:cs typeface="Times New Roman" panose="02020603050405020304" pitchFamily="18" charset="0"/>
              </a:rPr>
            </a:br>
            <a:r>
              <a:rPr lang="en-US" sz="2300" dirty="0">
                <a:latin typeface="Times New Roman" panose="02020603050405020304" pitchFamily="18" charset="0"/>
                <a:cs typeface="Times New Roman" panose="02020603050405020304" pitchFamily="18" charset="0"/>
              </a:rPr>
              <a:t>	Phone:6305747538</a:t>
            </a:r>
          </a:p>
          <a:p>
            <a:pPr marL="0" indent="0">
              <a:buNone/>
            </a:pPr>
            <a:r>
              <a:rPr lang="en-US" sz="2300" dirty="0">
                <a:latin typeface="Times New Roman" panose="02020603050405020304" pitchFamily="18" charset="0"/>
                <a:cs typeface="Times New Roman" panose="02020603050405020304" pitchFamily="18" charset="0"/>
              </a:rPr>
              <a:t>	Email: paletirahul718@gmail.com</a:t>
            </a:r>
            <a:br>
              <a:rPr lang="en-US" sz="2300" dirty="0">
                <a:latin typeface="Times New Roman" panose="02020603050405020304" pitchFamily="18" charset="0"/>
                <a:cs typeface="Times New Roman" panose="02020603050405020304" pitchFamily="18" charset="0"/>
              </a:rPr>
            </a:br>
            <a:r>
              <a:rPr lang="en-US" sz="2300" dirty="0">
                <a:latin typeface="Times New Roman" panose="02020603050405020304" pitchFamily="18" charset="0"/>
                <a:cs typeface="Times New Roman" panose="02020603050405020304" pitchFamily="18" charset="0"/>
              </a:rPr>
              <a:t>	Phone:9989027176</a:t>
            </a:r>
            <a:endParaRPr lang="en-IN" sz="2300" dirty="0">
              <a:latin typeface="Times New Roman" panose="02020603050405020304" pitchFamily="18" charset="0"/>
              <a:cs typeface="Times New Roman" panose="02020603050405020304" pitchFamily="18" charset="0"/>
            </a:endParaRPr>
          </a:p>
          <a:p>
            <a:pPr lvl="1"/>
            <a:endParaRPr lang="en-US" sz="19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t>10-02-2025</a:t>
            </a:r>
            <a:endParaRPr lang="en-IN" dirty="0"/>
          </a:p>
        </p:txBody>
      </p:sp>
      <p:sp>
        <p:nvSpPr>
          <p:cNvPr id="5" name="Footer Placeholder 4"/>
          <p:cNvSpPr>
            <a:spLocks noGrp="1"/>
          </p:cNvSpPr>
          <p:nvPr>
            <p:ph type="ftr" sz="quarter" idx="11"/>
          </p:nvPr>
        </p:nvSpPr>
        <p:spPr/>
        <p:txBody>
          <a:bodyPr/>
          <a:lstStyle/>
          <a:p>
            <a:r>
              <a:rPr lang="en-US" dirty="0"/>
              <a:t>Review No.01  Batch No.DB8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31</a:t>
            </a:fld>
            <a:endParaRPr lang="en-IN"/>
          </a:p>
        </p:txBody>
      </p:sp>
    </p:spTree>
    <p:extLst>
      <p:ext uri="{BB962C8B-B14F-4D97-AF65-F5344CB8AC3E}">
        <p14:creationId xmlns:p14="http://schemas.microsoft.com/office/powerpoint/2010/main" val="3460599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4C803B-62AD-4010-AEFB-D9AF802A6496}" type="datetime1">
              <a:rPr lang="en-IN" smtClean="0"/>
              <a:t>11-11-2025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32</a:t>
            </a:fld>
            <a:endParaRPr lang="en-IN"/>
          </a:p>
        </p:txBody>
      </p:sp>
      <p:pic>
        <p:nvPicPr>
          <p:cNvPr id="9" name="Picture 8">
            <a:extLst>
              <a:ext uri="{FF2B5EF4-FFF2-40B4-BE49-F238E27FC236}">
                <a16:creationId xmlns:a16="http://schemas.microsoft.com/office/drawing/2014/main" id="{5CF44AC3-A0C9-73D6-E3A9-7344024B4DA4}"/>
              </a:ext>
            </a:extLst>
          </p:cNvPr>
          <p:cNvPicPr>
            <a:picLocks noChangeAspect="1"/>
          </p:cNvPicPr>
          <p:nvPr/>
        </p:nvPicPr>
        <p:blipFill>
          <a:blip r:embed="rId2"/>
          <a:stretch>
            <a:fillRect/>
          </a:stretch>
        </p:blipFill>
        <p:spPr>
          <a:xfrm>
            <a:off x="936451" y="0"/>
            <a:ext cx="10166977" cy="6858000"/>
          </a:xfrm>
          <a:prstGeom prst="rect">
            <a:avLst/>
          </a:prstGeom>
        </p:spPr>
      </p:pic>
    </p:spTree>
    <p:extLst>
      <p:ext uri="{BB962C8B-B14F-4D97-AF65-F5344CB8AC3E}">
        <p14:creationId xmlns:p14="http://schemas.microsoft.com/office/powerpoint/2010/main" val="2287720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No.01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33</a:t>
            </a:fld>
            <a:endParaRPr lang="en-US">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838CCD8E-A9FD-2513-3F9E-619E4798AA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539" y="651518"/>
            <a:ext cx="11614921" cy="5554963"/>
          </a:xfrm>
        </p:spPr>
      </p:pic>
    </p:spTree>
    <p:extLst>
      <p:ext uri="{BB962C8B-B14F-4D97-AF65-F5344CB8AC3E}">
        <p14:creationId xmlns:p14="http://schemas.microsoft.com/office/powerpoint/2010/main" val="2924977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No.01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34</a:t>
            </a:fld>
            <a:endParaRPr lang="en-US">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03748DE-0B42-3E3F-F4E2-1166DC1BEE41}"/>
              </a:ext>
            </a:extLst>
          </p:cNvPr>
          <p:cNvPicPr>
            <a:picLocks noChangeAspect="1"/>
          </p:cNvPicPr>
          <p:nvPr/>
        </p:nvPicPr>
        <p:blipFill>
          <a:blip r:embed="rId2"/>
          <a:stretch>
            <a:fillRect/>
          </a:stretch>
        </p:blipFill>
        <p:spPr>
          <a:xfrm>
            <a:off x="2451596" y="1274392"/>
            <a:ext cx="7413216" cy="4309216"/>
          </a:xfrm>
          <a:prstGeom prst="rect">
            <a:avLst/>
          </a:prstGeom>
        </p:spPr>
      </p:pic>
    </p:spTree>
    <p:extLst>
      <p:ext uri="{BB962C8B-B14F-4D97-AF65-F5344CB8AC3E}">
        <p14:creationId xmlns:p14="http://schemas.microsoft.com/office/powerpoint/2010/main" val="100491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7" y="506538"/>
            <a:ext cx="10173182" cy="1128009"/>
          </a:xfrm>
        </p:spPr>
        <p:txBody>
          <a:bodyPr/>
          <a:lstStyle/>
          <a:p>
            <a:pPr algn="ctr"/>
            <a:r>
              <a:rPr lang="en-US" b="1" dirty="0">
                <a:latin typeface="Times New Roman" panose="02020603050405020304" pitchFamily="18" charset="0"/>
                <a:cs typeface="Times New Roman" panose="02020603050405020304" pitchFamily="18" charset="0"/>
              </a:rPr>
              <a:t>ABSTRACT</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2E944F4-8C44-98DD-4385-CE8A84E6282D}"/>
              </a:ext>
            </a:extLst>
          </p:cNvPr>
          <p:cNvSpPr txBox="1"/>
          <p:nvPr/>
        </p:nvSpPr>
        <p:spPr>
          <a:xfrm>
            <a:off x="605677" y="1821159"/>
            <a:ext cx="11323062" cy="3785652"/>
          </a:xfrm>
          <a:prstGeom prst="rect">
            <a:avLst/>
          </a:prstGeom>
          <a:noFill/>
        </p:spPr>
        <p:txBody>
          <a:bodyPr wrap="square">
            <a:spAutoFit/>
          </a:bodyPr>
          <a:lstStyle/>
          <a:p>
            <a:pPr marL="285750" indent="-285750">
              <a:buFont typeface="Arial" panose="020B0604020202020204" pitchFamily="34" charset="0"/>
              <a:buChar char="•"/>
            </a:pPr>
            <a:r>
              <a:rPr lang="en-US" sz="2400" dirty="0"/>
              <a:t>This work proposes a </a:t>
            </a:r>
            <a:r>
              <a:rPr lang="en-US" sz="2400" b="1" dirty="0"/>
              <a:t>lightweight deep learning model</a:t>
            </a:r>
            <a:r>
              <a:rPr lang="en-US" sz="2400" dirty="0"/>
              <a:t> for early </a:t>
            </a:r>
            <a:r>
              <a:rPr lang="en-US" sz="2400" b="1" dirty="0"/>
              <a:t>lung cancer detection</a:t>
            </a:r>
            <a:r>
              <a:rPr lang="en-US" sz="2400" dirty="0"/>
              <a:t> using CT scan images.</a:t>
            </a:r>
          </a:p>
          <a:p>
            <a:pPr marL="285750" indent="-285750">
              <a:buFont typeface="Arial" panose="020B0604020202020204" pitchFamily="34" charset="0"/>
              <a:buChar char="•"/>
            </a:pPr>
            <a:r>
              <a:rPr lang="en-US" sz="2400" dirty="0"/>
              <a:t>The framework is built on </a:t>
            </a:r>
            <a:r>
              <a:rPr lang="en-US" sz="2400" b="1" dirty="0"/>
              <a:t>MobileNetV2</a:t>
            </a:r>
            <a:r>
              <a:rPr lang="en-US" sz="2400" dirty="0"/>
              <a:t> enhanced with an </a:t>
            </a:r>
            <a:r>
              <a:rPr lang="en-US" sz="2400" b="1" dirty="0"/>
              <a:t>attention mechanism</a:t>
            </a:r>
            <a:r>
              <a:rPr lang="en-US" sz="2400" dirty="0"/>
              <a:t> to efficiently capture spatial and channel features while maintaining low computational cost.</a:t>
            </a:r>
          </a:p>
          <a:p>
            <a:pPr marL="285750" indent="-285750">
              <a:buFont typeface="Arial" panose="020B0604020202020204" pitchFamily="34" charset="0"/>
              <a:buChar char="•"/>
            </a:pPr>
            <a:r>
              <a:rPr lang="en-US" sz="2400" dirty="0"/>
              <a:t>Using the </a:t>
            </a:r>
            <a:r>
              <a:rPr lang="en-US" sz="2400" b="1" dirty="0"/>
              <a:t>Kaggle Chest CT-scan dataset</a:t>
            </a:r>
            <a:r>
              <a:rPr lang="en-US" sz="2400" dirty="0"/>
              <a:t> with four classes—Adenocarcinoma, Large Cell Carcinoma, Squamous Cell Carcinoma, and Normal—our model achieved </a:t>
            </a:r>
            <a:r>
              <a:rPr lang="en-US" sz="2400" b="1" dirty="0"/>
              <a:t>96% accuracy</a:t>
            </a:r>
            <a:r>
              <a:rPr lang="en-US" sz="2400" dirty="0"/>
              <a:t>.</a:t>
            </a:r>
          </a:p>
          <a:p>
            <a:pPr marL="285750" indent="-285750">
              <a:buFont typeface="Arial" panose="020B0604020202020204" pitchFamily="34" charset="0"/>
              <a:buChar char="•"/>
            </a:pPr>
            <a:r>
              <a:rPr lang="en-US" sz="2400" dirty="0"/>
              <a:t>The system demonstrates potential for </a:t>
            </a:r>
            <a:r>
              <a:rPr lang="en-US" sz="2400" b="1" dirty="0"/>
              <a:t>real-time clinical use</a:t>
            </a:r>
            <a:r>
              <a:rPr lang="en-US" sz="2400" dirty="0"/>
              <a:t> by combining accuracy, interpretability (via Grad-CAM &amp; LIME), and lightweight architecture suitable for </a:t>
            </a:r>
            <a:r>
              <a:rPr lang="en-US" sz="2400" b="1" dirty="0"/>
              <a:t>edge devices</a:t>
            </a:r>
            <a:r>
              <a:rPr lang="en-US" sz="2400" dirty="0"/>
              <a:t>.</a:t>
            </a:r>
            <a:endParaRPr lang="en-IN" sz="2400" dirty="0"/>
          </a:p>
        </p:txBody>
      </p:sp>
    </p:spTree>
    <p:extLst>
      <p:ext uri="{BB962C8B-B14F-4D97-AF65-F5344CB8AC3E}">
        <p14:creationId xmlns:p14="http://schemas.microsoft.com/office/powerpoint/2010/main" val="1369108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INTRODUCTION</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717630" y="1342664"/>
            <a:ext cx="10636170" cy="4907666"/>
          </a:xfrm>
        </p:spPr>
        <p:txBody>
          <a:bodyPr>
            <a:normAutofit fontScale="92500" lnSpcReduction="20000"/>
          </a:bodyPr>
          <a:lstStyle/>
          <a:p>
            <a:pPr marL="0" indent="0">
              <a:buNone/>
            </a:pPr>
            <a:r>
              <a:rPr lang="en-US" sz="2600" b="1" dirty="0">
                <a:latin typeface="Times New Roman" panose="02020603050405020304" pitchFamily="18" charset="0"/>
                <a:cs typeface="Times New Roman" panose="02020603050405020304" pitchFamily="18" charset="0"/>
              </a:rPr>
              <a:t>Brief Introduction to the Project</a:t>
            </a:r>
          </a:p>
          <a:p>
            <a:r>
              <a:rPr lang="en-US" dirty="0"/>
              <a:t>Lung cancer is one of the most fatal cancers due to late diagnosis and limited treatment options.</a:t>
            </a:r>
            <a:br>
              <a:rPr lang="en-US" dirty="0"/>
            </a:br>
            <a:r>
              <a:rPr lang="en-US" dirty="0"/>
              <a:t>Early detection significantly improves survival rates, but manual CT-scan analysis is time-consuming and prone to human error.</a:t>
            </a:r>
          </a:p>
          <a:p>
            <a:r>
              <a:rPr lang="en-US" b="1" dirty="0"/>
              <a:t>Motivation:</a:t>
            </a:r>
            <a:endParaRPr lang="en-US" dirty="0"/>
          </a:p>
          <a:p>
            <a:r>
              <a:rPr lang="en-US" dirty="0"/>
              <a:t>Rising global lung cancer incidence and mortality</a:t>
            </a:r>
          </a:p>
          <a:p>
            <a:r>
              <a:rPr lang="en-US" dirty="0"/>
              <a:t>Need for automated, reliable, and explainable diagnostic tools</a:t>
            </a:r>
          </a:p>
          <a:p>
            <a:r>
              <a:rPr lang="en-US" dirty="0"/>
              <a:t>Advancement in deep learning enabling accurate medical image interpretation</a:t>
            </a:r>
          </a:p>
          <a:p>
            <a:r>
              <a:rPr lang="en-US" b="1" dirty="0"/>
              <a:t>Significance:</a:t>
            </a:r>
            <a:br>
              <a:rPr lang="en-US" dirty="0"/>
            </a:br>
            <a:r>
              <a:rPr lang="en-US" dirty="0"/>
              <a:t>The project integrates </a:t>
            </a:r>
            <a:r>
              <a:rPr lang="en-US" b="1" dirty="0"/>
              <a:t>AI and clinical imaging</a:t>
            </a:r>
            <a:r>
              <a:rPr lang="en-US" dirty="0"/>
              <a:t> for accurate and efficient classification, supporting radiologists in early diagnosis and decision-making.</a:t>
            </a: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No.01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754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6"/>
            <a:ext cx="10173182" cy="562154"/>
          </a:xfrm>
        </p:spPr>
        <p:txBody>
          <a:bodyPr>
            <a:normAutofit fontScale="90000"/>
          </a:bodyPr>
          <a:lstStyle/>
          <a:p>
            <a:pPr algn="ctr"/>
            <a:r>
              <a:rPr lang="en-US" b="1">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a:xfrm>
            <a:off x="838200" y="6356350"/>
            <a:ext cx="2743200" cy="365125"/>
          </a:xfrm>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No.01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438813840"/>
              </p:ext>
            </p:extLst>
          </p:nvPr>
        </p:nvGraphicFramePr>
        <p:xfrm>
          <a:off x="838201" y="1058503"/>
          <a:ext cx="10667999" cy="4567127"/>
        </p:xfrm>
        <a:graphic>
          <a:graphicData uri="http://schemas.openxmlformats.org/drawingml/2006/table">
            <a:tbl>
              <a:tblPr firstRow="1" bandRow="1">
                <a:tableStyleId>{17292A2E-F333-43FB-9621-5CBBE7FDCDCB}</a:tableStyleId>
              </a:tblPr>
              <a:tblGrid>
                <a:gridCol w="599515">
                  <a:extLst>
                    <a:ext uri="{9D8B030D-6E8A-4147-A177-3AD203B41FA5}">
                      <a16:colId xmlns:a16="http://schemas.microsoft.com/office/drawing/2014/main" val="166576671"/>
                    </a:ext>
                  </a:extLst>
                </a:gridCol>
                <a:gridCol w="1916206">
                  <a:extLst>
                    <a:ext uri="{9D8B030D-6E8A-4147-A177-3AD203B41FA5}">
                      <a16:colId xmlns:a16="http://schemas.microsoft.com/office/drawing/2014/main" val="946789180"/>
                    </a:ext>
                  </a:extLst>
                </a:gridCol>
                <a:gridCol w="1596838">
                  <a:extLst>
                    <a:ext uri="{9D8B030D-6E8A-4147-A177-3AD203B41FA5}">
                      <a16:colId xmlns:a16="http://schemas.microsoft.com/office/drawing/2014/main" val="3483638722"/>
                    </a:ext>
                  </a:extLst>
                </a:gridCol>
                <a:gridCol w="1647266">
                  <a:extLst>
                    <a:ext uri="{9D8B030D-6E8A-4147-A177-3AD203B41FA5}">
                      <a16:colId xmlns:a16="http://schemas.microsoft.com/office/drawing/2014/main" val="1190061112"/>
                    </a:ext>
                  </a:extLst>
                </a:gridCol>
                <a:gridCol w="1928781">
                  <a:extLst>
                    <a:ext uri="{9D8B030D-6E8A-4147-A177-3AD203B41FA5}">
                      <a16:colId xmlns:a16="http://schemas.microsoft.com/office/drawing/2014/main" val="3469305604"/>
                    </a:ext>
                  </a:extLst>
                </a:gridCol>
                <a:gridCol w="1483516">
                  <a:extLst>
                    <a:ext uri="{9D8B030D-6E8A-4147-A177-3AD203B41FA5}">
                      <a16:colId xmlns:a16="http://schemas.microsoft.com/office/drawing/2014/main" val="3853106642"/>
                    </a:ext>
                  </a:extLst>
                </a:gridCol>
                <a:gridCol w="1495877">
                  <a:extLst>
                    <a:ext uri="{9D8B030D-6E8A-4147-A177-3AD203B41FA5}">
                      <a16:colId xmlns:a16="http://schemas.microsoft.com/office/drawing/2014/main" val="1601472594"/>
                    </a:ext>
                  </a:extLst>
                </a:gridCol>
              </a:tblGrid>
              <a:tr h="511054">
                <a:tc>
                  <a:txBody>
                    <a:bodyPr/>
                    <a:lstStyle/>
                    <a:p>
                      <a:pPr algn="ctr">
                        <a:buNone/>
                      </a:pPr>
                      <a:r>
                        <a:rPr lang="en-IN"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Title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Author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Journal Name &amp; 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Methodology Adapted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Key 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Gaps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775240">
                <a:tc>
                  <a:txBody>
                    <a:bodyPr/>
                    <a:lstStyle/>
                    <a:p>
                      <a:pPr algn="ct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t>A Deep Learning Strategy for Accurate Lung Cancer Subtype Classification Using 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Reem S.Z., Sumon S.M.A., Howlader A., Sarker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IEEE ICECE, 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t>CNN-based deep learning framework for CT image subtype 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t>Achieved near-human accuracy using deep spatial features.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t>Limited interpretability and dataset diversity.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2151807">
                <a:tc>
                  <a:txBody>
                    <a:bodyPr/>
                    <a:lstStyle/>
                    <a:p>
                      <a:pPr algn="ct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t>Lung Cancer Detection Based on CT-Scan Images Using GLCM and SVM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de-DE"/>
                        <a:t>Firdaus Q., Sigit R., Harsono T., Anwar 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IEEE IES, 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dirty="0"/>
                        <a:t>Hybrid GLCM + SVM for texture-based cancer detection.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t>Showed handcrafted features still effective for diagnosis.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dirty="0"/>
                        <a:t>Struggles with scalability and noise in CT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bl>
          </a:graphicData>
        </a:graphic>
      </p:graphicFrame>
    </p:spTree>
    <p:extLst>
      <p:ext uri="{BB962C8B-B14F-4D97-AF65-F5344CB8AC3E}">
        <p14:creationId xmlns:p14="http://schemas.microsoft.com/office/powerpoint/2010/main" val="671723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6"/>
            <a:ext cx="10173182" cy="562154"/>
          </a:xfrm>
        </p:spPr>
        <p:txBody>
          <a:bodyPr>
            <a:normAutofit fontScale="90000"/>
          </a:bodyPr>
          <a:lstStyle/>
          <a:p>
            <a:pPr algn="ctr"/>
            <a:r>
              <a:rPr lang="en-US" b="1">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2714039525"/>
              </p:ext>
            </p:extLst>
          </p:nvPr>
        </p:nvGraphicFramePr>
        <p:xfrm>
          <a:off x="838200" y="1079680"/>
          <a:ext cx="10817505" cy="4995513"/>
        </p:xfrm>
        <a:graphic>
          <a:graphicData uri="http://schemas.openxmlformats.org/drawingml/2006/table">
            <a:tbl>
              <a:tblPr firstRow="1" bandRow="1">
                <a:tableStyleId>{17292A2E-F333-43FB-9621-5CBBE7FDCDCB}</a:tableStyleId>
              </a:tblPr>
              <a:tblGrid>
                <a:gridCol w="468735">
                  <a:extLst>
                    <a:ext uri="{9D8B030D-6E8A-4147-A177-3AD203B41FA5}">
                      <a16:colId xmlns:a16="http://schemas.microsoft.com/office/drawing/2014/main" val="166576671"/>
                    </a:ext>
                  </a:extLst>
                </a:gridCol>
                <a:gridCol w="2082242">
                  <a:extLst>
                    <a:ext uri="{9D8B030D-6E8A-4147-A177-3AD203B41FA5}">
                      <a16:colId xmlns:a16="http://schemas.microsoft.com/office/drawing/2014/main" val="946789180"/>
                    </a:ext>
                  </a:extLst>
                </a:gridCol>
                <a:gridCol w="1619217">
                  <a:extLst>
                    <a:ext uri="{9D8B030D-6E8A-4147-A177-3AD203B41FA5}">
                      <a16:colId xmlns:a16="http://schemas.microsoft.com/office/drawing/2014/main" val="3483638722"/>
                    </a:ext>
                  </a:extLst>
                </a:gridCol>
                <a:gridCol w="1670352">
                  <a:extLst>
                    <a:ext uri="{9D8B030D-6E8A-4147-A177-3AD203B41FA5}">
                      <a16:colId xmlns:a16="http://schemas.microsoft.com/office/drawing/2014/main" val="1190061112"/>
                    </a:ext>
                  </a:extLst>
                </a:gridCol>
                <a:gridCol w="1724860">
                  <a:extLst>
                    <a:ext uri="{9D8B030D-6E8A-4147-A177-3AD203B41FA5}">
                      <a16:colId xmlns:a16="http://schemas.microsoft.com/office/drawing/2014/main" val="3469305604"/>
                    </a:ext>
                  </a:extLst>
                </a:gridCol>
                <a:gridCol w="1692853">
                  <a:extLst>
                    <a:ext uri="{9D8B030D-6E8A-4147-A177-3AD203B41FA5}">
                      <a16:colId xmlns:a16="http://schemas.microsoft.com/office/drawing/2014/main" val="3853106642"/>
                    </a:ext>
                  </a:extLst>
                </a:gridCol>
                <a:gridCol w="1559246">
                  <a:extLst>
                    <a:ext uri="{9D8B030D-6E8A-4147-A177-3AD203B41FA5}">
                      <a16:colId xmlns:a16="http://schemas.microsoft.com/office/drawing/2014/main" val="1601472594"/>
                    </a:ext>
                  </a:extLst>
                </a:gridCol>
              </a:tblGrid>
              <a:tr h="573305">
                <a:tc>
                  <a:txBody>
                    <a:bodyPr/>
                    <a:lstStyle/>
                    <a:p>
                      <a:pPr algn="ct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Title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Author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Journal Name &amp; 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Methodology Adapted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Key 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Gaps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569046">
                <a:tc>
                  <a:txBody>
                    <a:bodyPr/>
                    <a:lstStyle/>
                    <a:p>
                      <a:pPr algn="ctr">
                        <a:buNone/>
                      </a:pPr>
                      <a:r>
                        <a:rPr lang="en-IN" sz="14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b="1" dirty="0"/>
                        <a:t>Advances in Early Lung Cancer Detection: A Systematic Review</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400" dirty="0"/>
                        <a:t>Binson V.A., </a:t>
                      </a:r>
                      <a:r>
                        <a:rPr lang="en-IN" sz="1400" dirty="0" err="1"/>
                        <a:t>Subramoniam</a:t>
                      </a:r>
                      <a:r>
                        <a:rPr lang="en-IN" sz="1400" dirty="0"/>
                        <a:t>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400" dirty="0"/>
                        <a:t>IEEE ICCSDET, 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dirty="0"/>
                        <a:t>Systematic review of imaging and AI methods for early detection.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dirty="0"/>
                        <a:t>Summarized evolution from manual to AI-based 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400" dirty="0"/>
                        <a:t>No implementation or empirical validation.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1357828">
                <a:tc>
                  <a:txBody>
                    <a:bodyPr/>
                    <a:lstStyle/>
                    <a:p>
                      <a:pPr algn="ctr">
                        <a:buNone/>
                      </a:pPr>
                      <a:r>
                        <a:rPr lang="en-IN" sz="14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b="1"/>
                        <a:t>A Survey on Detection of Lung Cancer Using Different Image Processing Techniques</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400"/>
                        <a:t>Narvekar S., Shirodkar M., Raut T., Vaingankar P., Kumar K.M.C., Aswale 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400"/>
                        <a:t>IEEE ICIEM, 2022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t>Comparative study on segmentation, edge detection, and morphology.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t>Highlighted need for data-driven automation.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dirty="0"/>
                        <a:t>Lacks quantitative comparison of modern CNNs.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r h="1428559">
                <a:tc>
                  <a:txBody>
                    <a:bodyPr/>
                    <a:lstStyle/>
                    <a:p>
                      <a:pPr algn="ctr">
                        <a:buNone/>
                      </a:pPr>
                      <a:r>
                        <a:rPr lang="en-IN" sz="14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b="1"/>
                        <a:t>Early Stage Detection of Lung Cancer Using Fuzzy Local Information cMean and GoogLeNet</a:t>
                      </a: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400"/>
                        <a:t>Shafiq S., Asghar M.A., Amjad M.E., Ibrahim 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400"/>
                        <a:t>IEEE ICOSST, 2022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t>Hybrid unsupervised clustering + CNN (GoogLeNet).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t>Improved accuracy through ROI segmentation.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dirty="0"/>
                        <a:t>High computational demand for large 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099921"/>
                  </a:ext>
                </a:extLst>
              </a:tr>
            </a:tbl>
          </a:graphicData>
        </a:graphic>
      </p:graphicFrame>
    </p:spTree>
    <p:extLst>
      <p:ext uri="{BB962C8B-B14F-4D97-AF65-F5344CB8AC3E}">
        <p14:creationId xmlns:p14="http://schemas.microsoft.com/office/powerpoint/2010/main" val="93840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6"/>
            <a:ext cx="10173182" cy="562154"/>
          </a:xfrm>
        </p:spPr>
        <p:txBody>
          <a:bodyPr>
            <a:normAutofit fontScale="90000"/>
          </a:bodyPr>
          <a:lstStyle/>
          <a:p>
            <a:pPr algn="ctr"/>
            <a:r>
              <a:rPr lang="en-US" b="1">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4234736512"/>
              </p:ext>
            </p:extLst>
          </p:nvPr>
        </p:nvGraphicFramePr>
        <p:xfrm>
          <a:off x="838200" y="883748"/>
          <a:ext cx="11126272" cy="5513827"/>
        </p:xfrm>
        <a:graphic>
          <a:graphicData uri="http://schemas.openxmlformats.org/drawingml/2006/table">
            <a:tbl>
              <a:tblPr firstRow="1" bandRow="1">
                <a:tableStyleId>{17292A2E-F333-43FB-9621-5CBBE7FDCDCB}</a:tableStyleId>
              </a:tblPr>
              <a:tblGrid>
                <a:gridCol w="482114">
                  <a:extLst>
                    <a:ext uri="{9D8B030D-6E8A-4147-A177-3AD203B41FA5}">
                      <a16:colId xmlns:a16="http://schemas.microsoft.com/office/drawing/2014/main" val="166576671"/>
                    </a:ext>
                  </a:extLst>
                </a:gridCol>
                <a:gridCol w="1860768">
                  <a:extLst>
                    <a:ext uri="{9D8B030D-6E8A-4147-A177-3AD203B41FA5}">
                      <a16:colId xmlns:a16="http://schemas.microsoft.com/office/drawing/2014/main" val="946789180"/>
                    </a:ext>
                  </a:extLst>
                </a:gridCol>
                <a:gridCol w="1803042">
                  <a:extLst>
                    <a:ext uri="{9D8B030D-6E8A-4147-A177-3AD203B41FA5}">
                      <a16:colId xmlns:a16="http://schemas.microsoft.com/office/drawing/2014/main" val="3483638722"/>
                    </a:ext>
                  </a:extLst>
                </a:gridCol>
                <a:gridCol w="1545465">
                  <a:extLst>
                    <a:ext uri="{9D8B030D-6E8A-4147-A177-3AD203B41FA5}">
                      <a16:colId xmlns:a16="http://schemas.microsoft.com/office/drawing/2014/main" val="1190061112"/>
                    </a:ext>
                  </a:extLst>
                </a:gridCol>
                <a:gridCol w="1983346">
                  <a:extLst>
                    <a:ext uri="{9D8B030D-6E8A-4147-A177-3AD203B41FA5}">
                      <a16:colId xmlns:a16="http://schemas.microsoft.com/office/drawing/2014/main" val="3469305604"/>
                    </a:ext>
                  </a:extLst>
                </a:gridCol>
                <a:gridCol w="1622738">
                  <a:extLst>
                    <a:ext uri="{9D8B030D-6E8A-4147-A177-3AD203B41FA5}">
                      <a16:colId xmlns:a16="http://schemas.microsoft.com/office/drawing/2014/main" val="3853106642"/>
                    </a:ext>
                  </a:extLst>
                </a:gridCol>
                <a:gridCol w="1828799">
                  <a:extLst>
                    <a:ext uri="{9D8B030D-6E8A-4147-A177-3AD203B41FA5}">
                      <a16:colId xmlns:a16="http://schemas.microsoft.com/office/drawing/2014/main" val="1601472594"/>
                    </a:ext>
                  </a:extLst>
                </a:gridCol>
              </a:tblGrid>
              <a:tr h="571868">
                <a:tc>
                  <a:txBody>
                    <a:bodyPr/>
                    <a:lstStyle/>
                    <a:p>
                      <a:pPr algn="ct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dirty="0"/>
                        <a:t>Title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Author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Journal Name &amp; 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Methodology Adapted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Key 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Gaps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458042">
                <a:tc>
                  <a:txBody>
                    <a:bodyPr/>
                    <a:lstStyle/>
                    <a:p>
                      <a:pPr algn="ctr">
                        <a:buNone/>
                      </a:pPr>
                      <a:r>
                        <a:rPr lang="en-IN" sz="16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600" b="1" dirty="0"/>
                        <a:t>Early Lung Cancer Detection in High-Risk Smokers Using an Electronic Nose</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600" dirty="0"/>
                        <a:t>McWilliams A., Beigi P., Srinidhi A., Lam S., MacAulay 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600" dirty="0"/>
                        <a:t>IEEE Trans. Biomed. Eng., 2015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600" dirty="0"/>
                        <a:t>Electronic nose-based sensing for early diagnosis.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600" dirty="0"/>
                        <a:t>Identified biological and behavioral factors affecting detection.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600" dirty="0"/>
                        <a:t>Limited to specific demographics (smokers).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1565112">
                <a:tc>
                  <a:txBody>
                    <a:bodyPr/>
                    <a:lstStyle/>
                    <a:p>
                      <a:pPr algn="ctr">
                        <a:buNone/>
                      </a:pPr>
                      <a:r>
                        <a:rPr lang="en-IN" sz="16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600" b="1"/>
                        <a:t>Performance Analysis of Gene Expression Profiles for Lung Cancer Prediction Using JR Algorithm</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600" dirty="0"/>
                        <a:t>Vikruthi S., </a:t>
                      </a:r>
                      <a:r>
                        <a:rPr lang="en-IN" sz="1600" dirty="0" err="1"/>
                        <a:t>Thippagudisa</a:t>
                      </a:r>
                      <a:r>
                        <a:rPr lang="en-IN" sz="1600" dirty="0"/>
                        <a:t> K.B., Basha P.H., Vamsi P., Chandra G.M., Kiran V.S.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600" dirty="0"/>
                        <a:t>IEEE ICSCNA, 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600"/>
                        <a:t>JR algorithm-based gene expression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600"/>
                        <a:t>Showed strong potential of molecular data in early diagnosis.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600" dirty="0"/>
                        <a:t>Limited explainability and integration with imaging.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r h="1850593">
                <a:tc>
                  <a:txBody>
                    <a:bodyPr/>
                    <a:lstStyle/>
                    <a:p>
                      <a:pPr algn="ctr">
                        <a:buNone/>
                      </a:pPr>
                      <a:r>
                        <a:rPr lang="en-IN" sz="16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600" b="1"/>
                        <a:t>Genetic Algorithm–SVM on Gene Expression Data for Non-Small Cell Lung Cancer</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fi-FI" sz="1600"/>
                        <a:t>Rohimat T.N.R., Nhita F., Kurniawan 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sz="1600"/>
                        <a:t>IEEE IC2IE, 2022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600"/>
                        <a:t>Genetic algorithm feature selection + SVM classifier.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600"/>
                        <a:t>Improved classification accuracy on non-smoking female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600" dirty="0"/>
                        <a:t>Dataset imbalance and gender bias issues.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099921"/>
                  </a:ext>
                </a:extLst>
              </a:tr>
            </a:tbl>
          </a:graphicData>
        </a:graphic>
      </p:graphicFrame>
    </p:spTree>
    <p:extLst>
      <p:ext uri="{BB962C8B-B14F-4D97-AF65-F5344CB8AC3E}">
        <p14:creationId xmlns:p14="http://schemas.microsoft.com/office/powerpoint/2010/main" val="403327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6"/>
            <a:ext cx="10173182" cy="562154"/>
          </a:xfrm>
        </p:spPr>
        <p:txBody>
          <a:bodyPr>
            <a:normAutofit fontScale="90000"/>
          </a:bodyPr>
          <a:lstStyle/>
          <a:p>
            <a:pPr algn="ctr"/>
            <a:r>
              <a:rPr lang="en-US" b="1">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10-02-2025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DB8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2972469803"/>
              </p:ext>
            </p:extLst>
          </p:nvPr>
        </p:nvGraphicFramePr>
        <p:xfrm>
          <a:off x="838200" y="1079680"/>
          <a:ext cx="10817505" cy="3672166"/>
        </p:xfrm>
        <a:graphic>
          <a:graphicData uri="http://schemas.openxmlformats.org/drawingml/2006/table">
            <a:tbl>
              <a:tblPr firstRow="1" bandRow="1">
                <a:tableStyleId>{17292A2E-F333-43FB-9621-5CBBE7FDCDCB}</a:tableStyleId>
              </a:tblPr>
              <a:tblGrid>
                <a:gridCol w="468735">
                  <a:extLst>
                    <a:ext uri="{9D8B030D-6E8A-4147-A177-3AD203B41FA5}">
                      <a16:colId xmlns:a16="http://schemas.microsoft.com/office/drawing/2014/main" val="166576671"/>
                    </a:ext>
                  </a:extLst>
                </a:gridCol>
                <a:gridCol w="2082242">
                  <a:extLst>
                    <a:ext uri="{9D8B030D-6E8A-4147-A177-3AD203B41FA5}">
                      <a16:colId xmlns:a16="http://schemas.microsoft.com/office/drawing/2014/main" val="946789180"/>
                    </a:ext>
                  </a:extLst>
                </a:gridCol>
                <a:gridCol w="1619217">
                  <a:extLst>
                    <a:ext uri="{9D8B030D-6E8A-4147-A177-3AD203B41FA5}">
                      <a16:colId xmlns:a16="http://schemas.microsoft.com/office/drawing/2014/main" val="3483638722"/>
                    </a:ext>
                  </a:extLst>
                </a:gridCol>
                <a:gridCol w="1670352">
                  <a:extLst>
                    <a:ext uri="{9D8B030D-6E8A-4147-A177-3AD203B41FA5}">
                      <a16:colId xmlns:a16="http://schemas.microsoft.com/office/drawing/2014/main" val="1190061112"/>
                    </a:ext>
                  </a:extLst>
                </a:gridCol>
                <a:gridCol w="1724860">
                  <a:extLst>
                    <a:ext uri="{9D8B030D-6E8A-4147-A177-3AD203B41FA5}">
                      <a16:colId xmlns:a16="http://schemas.microsoft.com/office/drawing/2014/main" val="3469305604"/>
                    </a:ext>
                  </a:extLst>
                </a:gridCol>
                <a:gridCol w="1692853">
                  <a:extLst>
                    <a:ext uri="{9D8B030D-6E8A-4147-A177-3AD203B41FA5}">
                      <a16:colId xmlns:a16="http://schemas.microsoft.com/office/drawing/2014/main" val="3853106642"/>
                    </a:ext>
                  </a:extLst>
                </a:gridCol>
                <a:gridCol w="1559246">
                  <a:extLst>
                    <a:ext uri="{9D8B030D-6E8A-4147-A177-3AD203B41FA5}">
                      <a16:colId xmlns:a16="http://schemas.microsoft.com/office/drawing/2014/main" val="1601472594"/>
                    </a:ext>
                  </a:extLst>
                </a:gridCol>
              </a:tblGrid>
              <a:tr h="573305">
                <a:tc>
                  <a:txBody>
                    <a:bodyPr/>
                    <a:lstStyle/>
                    <a:p>
                      <a:pPr algn="ct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dirty="0"/>
                        <a:t>Title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Author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Journal Name &amp; 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Methodology Adapted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Key 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Gaps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569046">
                <a:tc>
                  <a:txBody>
                    <a:bodyPr/>
                    <a:lstStyle/>
                    <a:p>
                      <a:pPr algn="ctr">
                        <a:buNone/>
                      </a:pPr>
                      <a:r>
                        <a:rPr lang="en-IN"/>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b="1"/>
                        <a:t>Comparison of Four Transfer Learning and Hybrid CNN Models for Lung Cancer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fi-FI"/>
                        <a:t>Sultana A., Khan T.T., Hossain 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IEEE EICT, 2021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t>Ensemble of CNN and transfer learning architectures.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Demonstrated better generalization via model fusion.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t>Computationally intensive and lacks interpretability.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1357828">
                <a:tc>
                  <a:txBody>
                    <a:bodyPr/>
                    <a:lstStyle/>
                    <a:p>
                      <a:pPr algn="ctr">
                        <a:buNone/>
                      </a:pPr>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b="1"/>
                        <a:t>Early Detection of Lung Cancer Using CT-Based CAD Systems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Mhatre V., Vispute V., Talele K., Mishra 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IN"/>
                        <a:t>IEEE ICCCNT, 2021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t>CAD system with CNN for CT image 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t>Enhanced radiologist support and diagnostic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dirty="0"/>
                        <a:t>Limited validation on large 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bl>
          </a:graphicData>
        </a:graphic>
      </p:graphicFrame>
    </p:spTree>
    <p:extLst>
      <p:ext uri="{BB962C8B-B14F-4D97-AF65-F5344CB8AC3E}">
        <p14:creationId xmlns:p14="http://schemas.microsoft.com/office/powerpoint/2010/main" val="2242989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2902</TotalTime>
  <Words>2962</Words>
  <Application>Microsoft Office PowerPoint</Application>
  <PresentationFormat>Widescreen</PresentationFormat>
  <Paragraphs>419</Paragraphs>
  <Slides>34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Times New Roman</vt:lpstr>
      <vt:lpstr>Wingdings</vt:lpstr>
      <vt:lpstr>Office Theme</vt:lpstr>
      <vt:lpstr>PowerPoint Presentation</vt:lpstr>
      <vt:lpstr>PowerPoint Presentation</vt:lpstr>
      <vt:lpstr>OUTLINE</vt:lpstr>
      <vt:lpstr>ABSTRACT</vt:lpstr>
      <vt:lpstr>INTRODUCTION</vt:lpstr>
      <vt:lpstr>LITERATURE SURVEY</vt:lpstr>
      <vt:lpstr>LITERATURE SURVEY</vt:lpstr>
      <vt:lpstr>LITERATURE SURVEY</vt:lpstr>
      <vt:lpstr>LITERATURE SURVEY</vt:lpstr>
      <vt:lpstr>RESEARCH GAPS</vt:lpstr>
      <vt:lpstr>PROBLEM STATEMENT</vt:lpstr>
      <vt:lpstr>OBJECTIVES</vt:lpstr>
      <vt:lpstr>BLOCK DIAGRAM OR FLOW DIAGRAM</vt:lpstr>
      <vt:lpstr>METHODOLOGY</vt:lpstr>
      <vt:lpstr>METHODOLOGY</vt:lpstr>
      <vt:lpstr>METHODOLOGY</vt:lpstr>
      <vt:lpstr>                 Framework Used:- MobileNetV2</vt:lpstr>
      <vt:lpstr>Implementation</vt:lpstr>
      <vt:lpstr>System Requirements</vt:lpstr>
      <vt:lpstr>Challenges  Vs Overcomes</vt:lpstr>
      <vt:lpstr>Implementation of Frontend</vt:lpstr>
      <vt:lpstr>PowerPoint Presentation</vt:lpstr>
      <vt:lpstr>PowerPoint Presentation</vt:lpstr>
      <vt:lpstr>Implementation of Frontend</vt:lpstr>
      <vt:lpstr>              RESULTS &amp; ANALYSIS</vt:lpstr>
      <vt:lpstr>RESULTS &amp; ANALYSIS</vt:lpstr>
      <vt:lpstr>RESULTS &amp; ANALYSIS</vt:lpstr>
      <vt:lpstr>RESULTS &amp; ANALYSIS</vt:lpstr>
      <vt:lpstr>CONCLUSION &amp; FUTURE SCOPE</vt:lpstr>
      <vt:lpstr>REFERENCES</vt:lpstr>
      <vt:lpstr>            ACKNOWLEDGEMENTS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admin</dc:creator>
  <cp:lastModifiedBy>Akhil Duddi</cp:lastModifiedBy>
  <cp:revision>117</cp:revision>
  <dcterms:created xsi:type="dcterms:W3CDTF">2023-12-22T11:34:02Z</dcterms:created>
  <dcterms:modified xsi:type="dcterms:W3CDTF">2025-11-11T06:59:21Z</dcterms:modified>
</cp:coreProperties>
</file>